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49"/>
  </p:notesMasterIdLst>
  <p:sldIdLst>
    <p:sldId id="256" r:id="rId2"/>
    <p:sldId id="276" r:id="rId3"/>
    <p:sldId id="277" r:id="rId4"/>
    <p:sldId id="279" r:id="rId5"/>
    <p:sldId id="257" r:id="rId6"/>
    <p:sldId id="268" r:id="rId7"/>
    <p:sldId id="266" r:id="rId8"/>
    <p:sldId id="269" r:id="rId9"/>
    <p:sldId id="264" r:id="rId10"/>
    <p:sldId id="270" r:id="rId11"/>
    <p:sldId id="271" r:id="rId12"/>
    <p:sldId id="289" r:id="rId13"/>
    <p:sldId id="272" r:id="rId14"/>
    <p:sldId id="273" r:id="rId15"/>
    <p:sldId id="267" r:id="rId16"/>
    <p:sldId id="280" r:id="rId17"/>
    <p:sldId id="283" r:id="rId18"/>
    <p:sldId id="281" r:id="rId19"/>
    <p:sldId id="282" r:id="rId20"/>
    <p:sldId id="286" r:id="rId21"/>
    <p:sldId id="314" r:id="rId22"/>
    <p:sldId id="285" r:id="rId23"/>
    <p:sldId id="288" r:id="rId24"/>
    <p:sldId id="287" r:id="rId25"/>
    <p:sldId id="275" r:id="rId26"/>
    <p:sldId id="304" r:id="rId27"/>
    <p:sldId id="291" r:id="rId28"/>
    <p:sldId id="293" r:id="rId29"/>
    <p:sldId id="297" r:id="rId30"/>
    <p:sldId id="295" r:id="rId31"/>
    <p:sldId id="315" r:id="rId32"/>
    <p:sldId id="299" r:id="rId33"/>
    <p:sldId id="300" r:id="rId34"/>
    <p:sldId id="301" r:id="rId35"/>
    <p:sldId id="290" r:id="rId36"/>
    <p:sldId id="303" r:id="rId37"/>
    <p:sldId id="302" r:id="rId38"/>
    <p:sldId id="305" r:id="rId39"/>
    <p:sldId id="306" r:id="rId40"/>
    <p:sldId id="316" r:id="rId41"/>
    <p:sldId id="261" r:id="rId42"/>
    <p:sldId id="260" r:id="rId43"/>
    <p:sldId id="307" r:id="rId44"/>
    <p:sldId id="309" r:id="rId45"/>
    <p:sldId id="310" r:id="rId46"/>
    <p:sldId id="311" r:id="rId47"/>
    <p:sldId id="313" r:id="rId4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BF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52CE0A1-F9DF-6941-AB16-06858CB511CC}" v="257" dt="2022-06-01T17:47:00.73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696" autoAdjust="0"/>
    <p:restoredTop sz="93792" autoAdjust="0"/>
  </p:normalViewPr>
  <p:slideViewPr>
    <p:cSldViewPr snapToGrid="0">
      <p:cViewPr varScale="1">
        <p:scale>
          <a:sx n="67" d="100"/>
          <a:sy n="67" d="100"/>
        </p:scale>
        <p:origin x="732" y="88"/>
      </p:cViewPr>
      <p:guideLst/>
    </p:cSldViewPr>
  </p:slideViewPr>
  <p:outlineViewPr>
    <p:cViewPr>
      <p:scale>
        <a:sx n="33" d="100"/>
        <a:sy n="33" d="100"/>
      </p:scale>
      <p:origin x="0" y="-632"/>
    </p:cViewPr>
  </p:outlin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21.png>
</file>

<file path=ppt/media/image22.png>
</file>

<file path=ppt/media/image23.png>
</file>

<file path=ppt/media/image24.png>
</file>

<file path=ppt/media/image25.png>
</file>

<file path=ppt/media/image26.png>
</file>

<file path=ppt/media/image27.svg>
</file>

<file path=ppt/media/image28.jpeg>
</file>

<file path=ppt/media/image29.jpg>
</file>

<file path=ppt/media/image3.png>
</file>

<file path=ppt/media/image30.png>
</file>

<file path=ppt/media/image31.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E96BB12-2FCF-8B47-A46F-0ADDD06BCA39}" type="datetimeFigureOut">
              <a:rPr lang="en-US" smtClean="0"/>
              <a:t>6/2/2022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D02D16-6202-5A44-897F-7A6E4C84699D}" type="slidenum">
              <a:rPr lang="en-US" smtClean="0"/>
              <a:t>‹#›</a:t>
            </a:fld>
            <a:endParaRPr lang="en-US"/>
          </a:p>
        </p:txBody>
      </p:sp>
    </p:spTree>
    <p:extLst>
      <p:ext uri="{BB962C8B-B14F-4D97-AF65-F5344CB8AC3E}">
        <p14:creationId xmlns:p14="http://schemas.microsoft.com/office/powerpoint/2010/main" val="39350884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0D02D16-6202-5A44-897F-7A6E4C84699D}" type="slidenum">
              <a:rPr lang="en-US" smtClean="0"/>
              <a:t>1</a:t>
            </a:fld>
            <a:endParaRPr lang="en-US"/>
          </a:p>
        </p:txBody>
      </p:sp>
    </p:spTree>
    <p:extLst>
      <p:ext uri="{BB962C8B-B14F-4D97-AF65-F5344CB8AC3E}">
        <p14:creationId xmlns:p14="http://schemas.microsoft.com/office/powerpoint/2010/main" val="189193517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of Africa Image: Taken from Taylor’s </a:t>
            </a:r>
            <a:r>
              <a:rPr lang="en-US" dirty="0" err="1"/>
              <a:t>iphone</a:t>
            </a:r>
            <a:endParaRPr lang="en-US" dirty="0"/>
          </a:p>
        </p:txBody>
      </p:sp>
      <p:sp>
        <p:nvSpPr>
          <p:cNvPr id="4" name="Slide Number Placeholder 3"/>
          <p:cNvSpPr>
            <a:spLocks noGrp="1"/>
          </p:cNvSpPr>
          <p:nvPr>
            <p:ph type="sldNum" sz="quarter" idx="5"/>
          </p:nvPr>
        </p:nvSpPr>
        <p:spPr/>
        <p:txBody>
          <a:bodyPr/>
          <a:lstStyle/>
          <a:p>
            <a:fld id="{F0D02D16-6202-5A44-897F-7A6E4C84699D}" type="slidenum">
              <a:rPr lang="en-US" smtClean="0"/>
              <a:t>44</a:t>
            </a:fld>
            <a:endParaRPr lang="en-US"/>
          </a:p>
        </p:txBody>
      </p:sp>
    </p:spTree>
    <p:extLst>
      <p:ext uri="{BB962C8B-B14F-4D97-AF65-F5344CB8AC3E}">
        <p14:creationId xmlns:p14="http://schemas.microsoft.com/office/powerpoint/2010/main" val="39671720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0D02D16-6202-5A44-897F-7A6E4C84699D}" type="slidenum">
              <a:rPr lang="en-US" smtClean="0"/>
              <a:t>47</a:t>
            </a:fld>
            <a:endParaRPr lang="en-US"/>
          </a:p>
        </p:txBody>
      </p:sp>
    </p:spTree>
    <p:extLst>
      <p:ext uri="{BB962C8B-B14F-4D97-AF65-F5344CB8AC3E}">
        <p14:creationId xmlns:p14="http://schemas.microsoft.com/office/powerpoint/2010/main" val="40852743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0D02D16-6202-5A44-897F-7A6E4C84699D}" type="slidenum">
              <a:rPr lang="en-US" smtClean="0"/>
              <a:t>3</a:t>
            </a:fld>
            <a:endParaRPr lang="en-US"/>
          </a:p>
        </p:txBody>
      </p:sp>
    </p:spTree>
    <p:extLst>
      <p:ext uri="{BB962C8B-B14F-4D97-AF65-F5344CB8AC3E}">
        <p14:creationId xmlns:p14="http://schemas.microsoft.com/office/powerpoint/2010/main" val="34729945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0D02D16-6202-5A44-897F-7A6E4C84699D}" type="slidenum">
              <a:rPr lang="en-US" smtClean="0"/>
              <a:t>4</a:t>
            </a:fld>
            <a:endParaRPr lang="en-US"/>
          </a:p>
        </p:txBody>
      </p:sp>
    </p:spTree>
    <p:extLst>
      <p:ext uri="{BB962C8B-B14F-4D97-AF65-F5344CB8AC3E}">
        <p14:creationId xmlns:p14="http://schemas.microsoft.com/office/powerpoint/2010/main" val="13282495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0D02D16-6202-5A44-897F-7A6E4C84699D}" type="slidenum">
              <a:rPr lang="en-US" smtClean="0"/>
              <a:t>6</a:t>
            </a:fld>
            <a:endParaRPr lang="en-US"/>
          </a:p>
        </p:txBody>
      </p:sp>
    </p:spTree>
    <p:extLst>
      <p:ext uri="{BB962C8B-B14F-4D97-AF65-F5344CB8AC3E}">
        <p14:creationId xmlns:p14="http://schemas.microsoft.com/office/powerpoint/2010/main" val="24527589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0D02D16-6202-5A44-897F-7A6E4C84699D}" type="slidenum">
              <a:rPr lang="en-US" smtClean="0"/>
              <a:t>8</a:t>
            </a:fld>
            <a:endParaRPr lang="en-US"/>
          </a:p>
        </p:txBody>
      </p:sp>
    </p:spTree>
    <p:extLst>
      <p:ext uri="{BB962C8B-B14F-4D97-AF65-F5344CB8AC3E}">
        <p14:creationId xmlns:p14="http://schemas.microsoft.com/office/powerpoint/2010/main" val="19587128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0D02D16-6202-5A44-897F-7A6E4C84699D}" type="slidenum">
              <a:rPr lang="en-US" smtClean="0"/>
              <a:t>9</a:t>
            </a:fld>
            <a:endParaRPr lang="en-US"/>
          </a:p>
        </p:txBody>
      </p:sp>
    </p:spTree>
    <p:extLst>
      <p:ext uri="{BB962C8B-B14F-4D97-AF65-F5344CB8AC3E}">
        <p14:creationId xmlns:p14="http://schemas.microsoft.com/office/powerpoint/2010/main" val="8259050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0D02D16-6202-5A44-897F-7A6E4C84699D}" type="slidenum">
              <a:rPr lang="en-US" smtClean="0"/>
              <a:t>13</a:t>
            </a:fld>
            <a:endParaRPr lang="en-US"/>
          </a:p>
        </p:txBody>
      </p:sp>
    </p:spTree>
    <p:extLst>
      <p:ext uri="{BB962C8B-B14F-4D97-AF65-F5344CB8AC3E}">
        <p14:creationId xmlns:p14="http://schemas.microsoft.com/office/powerpoint/2010/main" val="35106904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0D02D16-6202-5A44-897F-7A6E4C84699D}" type="slidenum">
              <a:rPr lang="en-US" smtClean="0"/>
              <a:t>14</a:t>
            </a:fld>
            <a:endParaRPr lang="en-US"/>
          </a:p>
        </p:txBody>
      </p:sp>
    </p:spTree>
    <p:extLst>
      <p:ext uri="{BB962C8B-B14F-4D97-AF65-F5344CB8AC3E}">
        <p14:creationId xmlns:p14="http://schemas.microsoft.com/office/powerpoint/2010/main" val="35084714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0D02D16-6202-5A44-897F-7A6E4C84699D}" type="slidenum">
              <a:rPr lang="en-US" smtClean="0"/>
              <a:t>15</a:t>
            </a:fld>
            <a:endParaRPr lang="en-US"/>
          </a:p>
        </p:txBody>
      </p:sp>
    </p:spTree>
    <p:extLst>
      <p:ext uri="{BB962C8B-B14F-4D97-AF65-F5344CB8AC3E}">
        <p14:creationId xmlns:p14="http://schemas.microsoft.com/office/powerpoint/2010/main" val="175867082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478E2AE-01C6-BC43-BC62-2469ACDDA602}"/>
              </a:ext>
            </a:extLst>
          </p:cNvPr>
          <p:cNvSpPr/>
          <p:nvPr/>
        </p:nvSpPr>
        <p:spPr>
          <a:xfrm>
            <a:off x="3102014" y="0"/>
            <a:ext cx="9089985" cy="6857999"/>
          </a:xfrm>
          <a:prstGeom prst="rect">
            <a:avLst/>
          </a:prstGeom>
          <a:solidFill>
            <a:srgbClr val="E6F7FF"/>
          </a:solidFill>
          <a:ln w="38100">
            <a:noFill/>
          </a:ln>
          <a:effectLst>
            <a:outerShdw blurRad="127000" dist="381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43CD8119-2693-BB4B-8DD0-089EA344D5A4}"/>
              </a:ext>
            </a:extLst>
          </p:cNvPr>
          <p:cNvSpPr>
            <a:spLocks noGrp="1"/>
          </p:cNvSpPr>
          <p:nvPr>
            <p:ph type="sldNum" sz="quarter" idx="12"/>
          </p:nvPr>
        </p:nvSpPr>
        <p:spPr>
          <a:xfrm>
            <a:off x="9109277" y="6356350"/>
            <a:ext cx="2743200" cy="365125"/>
          </a:xfrm>
        </p:spPr>
        <p:txBody>
          <a:bodyPr/>
          <a:lstStyle>
            <a:lvl1pPr>
              <a:defRPr>
                <a:solidFill>
                  <a:srgbClr val="012242"/>
                </a:solidFill>
                <a:latin typeface="Source Sans Pro" panose="020B0503030403020204" pitchFamily="34" charset="0"/>
                <a:ea typeface="Source Sans Pro" panose="020B0503030403020204" pitchFamily="34" charset="0"/>
              </a:defRPr>
            </a:lvl1pPr>
          </a:lstStyle>
          <a:p>
            <a:fld id="{A69EEC5E-96CE-EC42-B151-A0E1D1F23C5F}" type="slidenum">
              <a:rPr lang="en-US" smtClean="0"/>
              <a:t>‹#›</a:t>
            </a:fld>
            <a:endParaRPr lang="en-US"/>
          </a:p>
        </p:txBody>
      </p:sp>
      <p:sp>
        <p:nvSpPr>
          <p:cNvPr id="10" name="Title 1">
            <a:extLst>
              <a:ext uri="{FF2B5EF4-FFF2-40B4-BE49-F238E27FC236}">
                <a16:creationId xmlns:a16="http://schemas.microsoft.com/office/drawing/2014/main" id="{40F0F43A-9AED-4941-B5C1-21C71BCE9C2B}"/>
              </a:ext>
            </a:extLst>
          </p:cNvPr>
          <p:cNvSpPr>
            <a:spLocks noGrp="1"/>
          </p:cNvSpPr>
          <p:nvPr>
            <p:ph type="title" hasCustomPrompt="1"/>
          </p:nvPr>
        </p:nvSpPr>
        <p:spPr>
          <a:xfrm>
            <a:off x="5581934" y="1250989"/>
            <a:ext cx="5765516" cy="2852737"/>
          </a:xfrm>
        </p:spPr>
        <p:txBody>
          <a:bodyPr anchor="b"/>
          <a:lstStyle>
            <a:lvl1pPr>
              <a:defRPr sz="6000"/>
            </a:lvl1pPr>
          </a:lstStyle>
          <a:p>
            <a:r>
              <a:rPr lang="en-US"/>
              <a:t>CLICK TO EDIT MASTER TITLE STYLE</a:t>
            </a:r>
          </a:p>
        </p:txBody>
      </p:sp>
      <p:sp>
        <p:nvSpPr>
          <p:cNvPr id="14" name="Text Placeholder 2">
            <a:extLst>
              <a:ext uri="{FF2B5EF4-FFF2-40B4-BE49-F238E27FC236}">
                <a16:creationId xmlns:a16="http://schemas.microsoft.com/office/drawing/2014/main" id="{A291ED81-3993-814F-82CB-C4D52D898D1D}"/>
              </a:ext>
            </a:extLst>
          </p:cNvPr>
          <p:cNvSpPr>
            <a:spLocks noGrp="1"/>
          </p:cNvSpPr>
          <p:nvPr>
            <p:ph type="body" idx="1"/>
          </p:nvPr>
        </p:nvSpPr>
        <p:spPr>
          <a:xfrm>
            <a:off x="5581934" y="4130714"/>
            <a:ext cx="5765516" cy="1500187"/>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cxnSp>
        <p:nvCxnSpPr>
          <p:cNvPr id="7" name="Straight Connector 6">
            <a:extLst>
              <a:ext uri="{FF2B5EF4-FFF2-40B4-BE49-F238E27FC236}">
                <a16:creationId xmlns:a16="http://schemas.microsoft.com/office/drawing/2014/main" id="{0A95C8C2-03D4-DD49-BEFD-87E113C58F37}"/>
              </a:ext>
            </a:extLst>
          </p:cNvPr>
          <p:cNvCxnSpPr/>
          <p:nvPr/>
        </p:nvCxnSpPr>
        <p:spPr>
          <a:xfrm>
            <a:off x="3102014" y="0"/>
            <a:ext cx="0" cy="6858000"/>
          </a:xfrm>
          <a:prstGeom prst="line">
            <a:avLst/>
          </a:prstGeom>
          <a:ln w="38100"/>
        </p:spPr>
        <p:style>
          <a:lnRef idx="1">
            <a:schemeClr val="accent2"/>
          </a:lnRef>
          <a:fillRef idx="0">
            <a:schemeClr val="accent2"/>
          </a:fillRef>
          <a:effectRef idx="0">
            <a:schemeClr val="accent2"/>
          </a:effectRef>
          <a:fontRef idx="minor">
            <a:schemeClr val="tx1"/>
          </a:fontRef>
        </p:style>
      </p:cxnSp>
      <p:sp>
        <p:nvSpPr>
          <p:cNvPr id="9" name="Oval 8">
            <a:extLst>
              <a:ext uri="{FF2B5EF4-FFF2-40B4-BE49-F238E27FC236}">
                <a16:creationId xmlns:a16="http://schemas.microsoft.com/office/drawing/2014/main" id="{3B514306-9534-E641-8696-75CB38CFB521}"/>
              </a:ext>
            </a:extLst>
          </p:cNvPr>
          <p:cNvSpPr/>
          <p:nvPr/>
        </p:nvSpPr>
        <p:spPr>
          <a:xfrm>
            <a:off x="989633" y="1305313"/>
            <a:ext cx="4224759" cy="4224759"/>
          </a:xfrm>
          <a:prstGeom prst="ellipse">
            <a:avLst/>
          </a:prstGeom>
          <a:solidFill>
            <a:srgbClr val="FFFFFF"/>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F78E9E2B-9960-D844-9CD9-E324F47FB16B}"/>
              </a:ext>
            </a:extLst>
          </p:cNvPr>
          <p:cNvPicPr>
            <a:picLocks noChangeAspect="1"/>
          </p:cNvPicPr>
          <p:nvPr/>
        </p:nvPicPr>
        <p:blipFill>
          <a:blip r:embed="rId2"/>
          <a:stretch>
            <a:fillRect/>
          </a:stretch>
        </p:blipFill>
        <p:spPr>
          <a:xfrm>
            <a:off x="989633" y="1305313"/>
            <a:ext cx="4224759" cy="4224759"/>
          </a:xfrm>
          <a:prstGeom prst="rect">
            <a:avLst/>
          </a:prstGeom>
        </p:spPr>
      </p:pic>
      <p:cxnSp>
        <p:nvCxnSpPr>
          <p:cNvPr id="15" name="Straight Connector 14">
            <a:extLst>
              <a:ext uri="{FF2B5EF4-FFF2-40B4-BE49-F238E27FC236}">
                <a16:creationId xmlns:a16="http://schemas.microsoft.com/office/drawing/2014/main" id="{410DB849-7D24-0F42-B4B4-DB1DAD509E02}"/>
              </a:ext>
            </a:extLst>
          </p:cNvPr>
          <p:cNvCxnSpPr>
            <a:cxnSpLocks/>
          </p:cNvCxnSpPr>
          <p:nvPr/>
        </p:nvCxnSpPr>
        <p:spPr>
          <a:xfrm>
            <a:off x="5581934" y="4132646"/>
            <a:ext cx="5765516"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774075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1_Picture">
    <p:spTree>
      <p:nvGrpSpPr>
        <p:cNvPr id="1" name=""/>
        <p:cNvGrpSpPr/>
        <p:nvPr/>
      </p:nvGrpSpPr>
      <p:grpSpPr>
        <a:xfrm>
          <a:off x="0" y="0"/>
          <a:ext cx="0" cy="0"/>
          <a:chOff x="0" y="0"/>
          <a:chExt cx="0" cy="0"/>
        </a:xfrm>
      </p:grpSpPr>
      <p:grpSp>
        <p:nvGrpSpPr>
          <p:cNvPr id="48" name="Group 47">
            <a:extLst>
              <a:ext uri="{FF2B5EF4-FFF2-40B4-BE49-F238E27FC236}">
                <a16:creationId xmlns:a16="http://schemas.microsoft.com/office/drawing/2014/main" id="{4172C43B-C10A-CC4D-8B12-960CB8E74B97}"/>
              </a:ext>
            </a:extLst>
          </p:cNvPr>
          <p:cNvGrpSpPr/>
          <p:nvPr/>
        </p:nvGrpSpPr>
        <p:grpSpPr>
          <a:xfrm>
            <a:off x="6063267" y="490022"/>
            <a:ext cx="486201" cy="795122"/>
            <a:chOff x="6063267" y="490022"/>
            <a:chExt cx="486201" cy="795122"/>
          </a:xfrm>
        </p:grpSpPr>
        <p:sp>
          <p:nvSpPr>
            <p:cNvPr id="34" name="Rectangle 33">
              <a:extLst>
                <a:ext uri="{FF2B5EF4-FFF2-40B4-BE49-F238E27FC236}">
                  <a16:creationId xmlns:a16="http://schemas.microsoft.com/office/drawing/2014/main" id="{008ACFA8-0A58-7941-AA71-D007F1BFB7A8}"/>
                </a:ext>
              </a:extLst>
            </p:cNvPr>
            <p:cNvSpPr/>
            <p:nvPr/>
          </p:nvSpPr>
          <p:spPr>
            <a:xfrm>
              <a:off x="6063268" y="490022"/>
              <a:ext cx="468399" cy="795122"/>
            </a:xfrm>
            <a:prstGeom prst="rect">
              <a:avLst/>
            </a:prstGeom>
            <a:solidFill>
              <a:srgbClr val="0122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7" name="Group 46">
              <a:extLst>
                <a:ext uri="{FF2B5EF4-FFF2-40B4-BE49-F238E27FC236}">
                  <a16:creationId xmlns:a16="http://schemas.microsoft.com/office/drawing/2014/main" id="{8868C9AD-DB94-C741-858E-F9BD18938E91}"/>
                </a:ext>
              </a:extLst>
            </p:cNvPr>
            <p:cNvGrpSpPr/>
            <p:nvPr/>
          </p:nvGrpSpPr>
          <p:grpSpPr>
            <a:xfrm>
              <a:off x="6063267" y="555334"/>
              <a:ext cx="486201" cy="670427"/>
              <a:chOff x="6098889" y="555334"/>
              <a:chExt cx="450579" cy="670427"/>
            </a:xfrm>
          </p:grpSpPr>
          <p:cxnSp>
            <p:nvCxnSpPr>
              <p:cNvPr id="35" name="Straight Connector 34">
                <a:extLst>
                  <a:ext uri="{FF2B5EF4-FFF2-40B4-BE49-F238E27FC236}">
                    <a16:creationId xmlns:a16="http://schemas.microsoft.com/office/drawing/2014/main" id="{A180AFAE-8DA1-4A4D-9F3B-AF6D6B6F497E}"/>
                  </a:ext>
                </a:extLst>
              </p:cNvPr>
              <p:cNvCxnSpPr>
                <a:cxnSpLocks/>
              </p:cNvCxnSpPr>
              <p:nvPr/>
            </p:nvCxnSpPr>
            <p:spPr>
              <a:xfrm>
                <a:off x="6098889" y="555334"/>
                <a:ext cx="450579" cy="0"/>
              </a:xfrm>
              <a:prstGeom prst="line">
                <a:avLst/>
              </a:prstGeom>
              <a:solidFill>
                <a:schemeClr val="tx1"/>
              </a:solidFill>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E14070B-F596-D646-A908-95A344B199AC}"/>
                  </a:ext>
                </a:extLst>
              </p:cNvPr>
              <p:cNvCxnSpPr>
                <a:cxnSpLocks/>
              </p:cNvCxnSpPr>
              <p:nvPr/>
            </p:nvCxnSpPr>
            <p:spPr>
              <a:xfrm>
                <a:off x="6098889" y="1225761"/>
                <a:ext cx="450579" cy="0"/>
              </a:xfrm>
              <a:prstGeom prst="line">
                <a:avLst/>
              </a:prstGeom>
              <a:solidFill>
                <a:schemeClr val="tx1"/>
              </a:solidFill>
              <a:ln w="12700">
                <a:solidFill>
                  <a:srgbClr val="FFFFFF"/>
                </a:solidFill>
              </a:ln>
            </p:spPr>
            <p:style>
              <a:lnRef idx="1">
                <a:schemeClr val="accent1"/>
              </a:lnRef>
              <a:fillRef idx="0">
                <a:schemeClr val="accent1"/>
              </a:fillRef>
              <a:effectRef idx="0">
                <a:schemeClr val="accent1"/>
              </a:effectRef>
              <a:fontRef idx="minor">
                <a:schemeClr val="tx1"/>
              </a:fontRef>
            </p:style>
          </p:cxnSp>
        </p:grpSp>
      </p:grpSp>
      <p:sp>
        <p:nvSpPr>
          <p:cNvPr id="37" name="Rectangle 36">
            <a:extLst>
              <a:ext uri="{FF2B5EF4-FFF2-40B4-BE49-F238E27FC236}">
                <a16:creationId xmlns:a16="http://schemas.microsoft.com/office/drawing/2014/main" id="{2FFDB43F-C5C9-C147-87F2-9FFDAA31335D}"/>
              </a:ext>
            </a:extLst>
          </p:cNvPr>
          <p:cNvSpPr/>
          <p:nvPr/>
        </p:nvSpPr>
        <p:spPr>
          <a:xfrm>
            <a:off x="-25137" y="0"/>
            <a:ext cx="6088405" cy="6858000"/>
          </a:xfrm>
          <a:prstGeom prst="rect">
            <a:avLst/>
          </a:prstGeom>
          <a:solidFill>
            <a:srgbClr val="E6F7FF"/>
          </a:solidFill>
          <a:ln w="38100">
            <a:solidFill>
              <a:schemeClr val="tx1"/>
            </a:solidFill>
          </a:ln>
          <a:effectLst>
            <a:outerShdw blurRad="127000" dist="38100" sx="101000" sy="101000" algn="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55F85711-EB79-A343-9F5A-1781361C70BC}"/>
              </a:ext>
            </a:extLst>
          </p:cNvPr>
          <p:cNvSpPr/>
          <p:nvPr/>
        </p:nvSpPr>
        <p:spPr>
          <a:xfrm>
            <a:off x="6339185" y="207270"/>
            <a:ext cx="5629750" cy="6412982"/>
          </a:xfrm>
          <a:prstGeom prst="rect">
            <a:avLst/>
          </a:prstGeom>
          <a:solidFill>
            <a:srgbClr val="FFFFFF"/>
          </a:solidFill>
          <a:ln w="38100">
            <a:solidFill>
              <a:srgbClr val="CD323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Content Placeholder 2">
            <a:extLst>
              <a:ext uri="{FF2B5EF4-FFF2-40B4-BE49-F238E27FC236}">
                <a16:creationId xmlns:a16="http://schemas.microsoft.com/office/drawing/2014/main" id="{783D1695-B14E-8246-904E-1C320732BEA7}"/>
              </a:ext>
            </a:extLst>
          </p:cNvPr>
          <p:cNvSpPr>
            <a:spLocks noGrp="1"/>
          </p:cNvSpPr>
          <p:nvPr>
            <p:ph idx="1"/>
          </p:nvPr>
        </p:nvSpPr>
        <p:spPr>
          <a:xfrm>
            <a:off x="6662322" y="573501"/>
            <a:ext cx="4679755" cy="5636603"/>
          </a:xfrm>
        </p:spPr>
        <p:txBody>
          <a:bodyPr>
            <a:normAutofit/>
          </a:bodyPr>
          <a:lstStyle>
            <a:lvl1pPr>
              <a:defRPr sz="1400" b="1" i="0">
                <a:latin typeface="Source Sans Pro SemiBold" panose="020B0503030403020204" pitchFamily="34" charset="0"/>
                <a:ea typeface="Source Sans Pro SemiBold" panose="020B0503030403020204" pitchFamily="34" charset="0"/>
              </a:defRPr>
            </a:lvl1pPr>
            <a:lvl2pPr>
              <a:defRPr sz="1200"/>
            </a:lvl2pPr>
            <a:lvl3pPr>
              <a:defRPr sz="12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38" name="Picture 37">
            <a:extLst>
              <a:ext uri="{FF2B5EF4-FFF2-40B4-BE49-F238E27FC236}">
                <a16:creationId xmlns:a16="http://schemas.microsoft.com/office/drawing/2014/main" id="{C4D31894-5320-3B49-B904-3AC58DD3824E}"/>
              </a:ext>
            </a:extLst>
          </p:cNvPr>
          <p:cNvPicPr>
            <a:picLocks noChangeAspect="1"/>
          </p:cNvPicPr>
          <p:nvPr/>
        </p:nvPicPr>
        <p:blipFill rotWithShape="1">
          <a:blip r:embed="rId2"/>
          <a:srcRect t="24735" r="21778" b="24193"/>
          <a:stretch/>
        </p:blipFill>
        <p:spPr>
          <a:xfrm>
            <a:off x="1729252" y="6352394"/>
            <a:ext cx="575278" cy="373038"/>
          </a:xfrm>
          <a:prstGeom prst="rect">
            <a:avLst/>
          </a:prstGeom>
        </p:spPr>
      </p:pic>
      <p:pic>
        <p:nvPicPr>
          <p:cNvPr id="39" name="Picture 38">
            <a:extLst>
              <a:ext uri="{FF2B5EF4-FFF2-40B4-BE49-F238E27FC236}">
                <a16:creationId xmlns:a16="http://schemas.microsoft.com/office/drawing/2014/main" id="{DA66DB45-6D3D-4B4F-B0C6-B7EFC5E60AAA}"/>
              </a:ext>
            </a:extLst>
          </p:cNvPr>
          <p:cNvPicPr>
            <a:picLocks noChangeAspect="1"/>
          </p:cNvPicPr>
          <p:nvPr/>
        </p:nvPicPr>
        <p:blipFill>
          <a:blip r:embed="rId3"/>
          <a:stretch>
            <a:fillRect/>
          </a:stretch>
        </p:blipFill>
        <p:spPr>
          <a:xfrm>
            <a:off x="223065" y="6356350"/>
            <a:ext cx="1230270" cy="369081"/>
          </a:xfrm>
          <a:prstGeom prst="rect">
            <a:avLst/>
          </a:prstGeom>
        </p:spPr>
      </p:pic>
      <p:cxnSp>
        <p:nvCxnSpPr>
          <p:cNvPr id="40" name="Straight Connector 39">
            <a:extLst>
              <a:ext uri="{FF2B5EF4-FFF2-40B4-BE49-F238E27FC236}">
                <a16:creationId xmlns:a16="http://schemas.microsoft.com/office/drawing/2014/main" id="{42ACEAEC-CBDF-F746-8BC5-08B9062E753A}"/>
              </a:ext>
            </a:extLst>
          </p:cNvPr>
          <p:cNvCxnSpPr>
            <a:cxnSpLocks/>
          </p:cNvCxnSpPr>
          <p:nvPr/>
        </p:nvCxnSpPr>
        <p:spPr>
          <a:xfrm flipH="1">
            <a:off x="1603649" y="6352394"/>
            <a:ext cx="1" cy="369081"/>
          </a:xfrm>
          <a:prstGeom prst="line">
            <a:avLst/>
          </a:prstGeom>
          <a:ln w="25400">
            <a:solidFill>
              <a:srgbClr val="204E78"/>
            </a:solidFill>
          </a:ln>
        </p:spPr>
        <p:style>
          <a:lnRef idx="1">
            <a:schemeClr val="dk1"/>
          </a:lnRef>
          <a:fillRef idx="0">
            <a:schemeClr val="dk1"/>
          </a:fillRef>
          <a:effectRef idx="0">
            <a:schemeClr val="dk1"/>
          </a:effectRef>
          <a:fontRef idx="minor">
            <a:schemeClr val="tx1"/>
          </a:fontRef>
        </p:style>
      </p:cxnSp>
      <p:sp>
        <p:nvSpPr>
          <p:cNvPr id="23" name="Rectangle 22">
            <a:extLst>
              <a:ext uri="{FF2B5EF4-FFF2-40B4-BE49-F238E27FC236}">
                <a16:creationId xmlns:a16="http://schemas.microsoft.com/office/drawing/2014/main" id="{2C29F66D-05F8-6B48-A4B0-93CB00B27BD2}"/>
              </a:ext>
            </a:extLst>
          </p:cNvPr>
          <p:cNvSpPr/>
          <p:nvPr/>
        </p:nvSpPr>
        <p:spPr>
          <a:xfrm>
            <a:off x="687736" y="2841142"/>
            <a:ext cx="4640168" cy="1175716"/>
          </a:xfrm>
          <a:prstGeom prst="rect">
            <a:avLst/>
          </a:prstGeom>
          <a:solidFill>
            <a:srgbClr val="FFFFFF"/>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b="1" i="0">
              <a:solidFill>
                <a:srgbClr val="012242"/>
              </a:solidFill>
              <a:latin typeface="Source Sans Pro SemiBold" panose="020B0503030403020204" pitchFamily="34" charset="0"/>
              <a:ea typeface="Source Sans Pro SemiBold" panose="020B0503030403020204" pitchFamily="34" charset="0"/>
            </a:endParaRPr>
          </a:p>
        </p:txBody>
      </p:sp>
      <p:sp>
        <p:nvSpPr>
          <p:cNvPr id="26" name="Title 1">
            <a:extLst>
              <a:ext uri="{FF2B5EF4-FFF2-40B4-BE49-F238E27FC236}">
                <a16:creationId xmlns:a16="http://schemas.microsoft.com/office/drawing/2014/main" id="{713CEDB6-F7AA-DC4F-ABD0-F49B69705B92}"/>
              </a:ext>
            </a:extLst>
          </p:cNvPr>
          <p:cNvSpPr>
            <a:spLocks noGrp="1"/>
          </p:cNvSpPr>
          <p:nvPr>
            <p:ph type="title" hasCustomPrompt="1"/>
          </p:nvPr>
        </p:nvSpPr>
        <p:spPr>
          <a:xfrm>
            <a:off x="893718" y="3090102"/>
            <a:ext cx="4336650" cy="677796"/>
          </a:xfrm>
        </p:spPr>
        <p:txBody>
          <a:bodyPr lIns="0" tIns="0" rIns="0" bIns="0">
            <a:normAutofit/>
          </a:bodyPr>
          <a:lstStyle>
            <a:lvl1pPr>
              <a:defRPr sz="3600">
                <a:solidFill>
                  <a:schemeClr val="tx1"/>
                </a:solidFill>
              </a:defRPr>
            </a:lvl1pPr>
          </a:lstStyle>
          <a:p>
            <a:r>
              <a:rPr lang="en-US"/>
              <a:t>Title</a:t>
            </a:r>
          </a:p>
        </p:txBody>
      </p:sp>
      <p:sp>
        <p:nvSpPr>
          <p:cNvPr id="22" name="Slide Number Placeholder 5">
            <a:extLst>
              <a:ext uri="{FF2B5EF4-FFF2-40B4-BE49-F238E27FC236}">
                <a16:creationId xmlns:a16="http://schemas.microsoft.com/office/drawing/2014/main" id="{A2DA7CA9-167D-3BF3-3B9C-3DE6644C98C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rgbClr val="012242"/>
                </a:solidFill>
                <a:latin typeface="Source Sans Pro" panose="020B0503030403020204" pitchFamily="34" charset="0"/>
                <a:ea typeface="Source Sans Pro" panose="020B0503030403020204" pitchFamily="34" charset="0"/>
              </a:defRPr>
            </a:lvl1pPr>
          </a:lstStyle>
          <a:p>
            <a:fld id="{A69EEC5E-96CE-EC42-B151-A0E1D1F23C5F}" type="slidenum">
              <a:rPr lang="en-US" smtClean="0"/>
              <a:t>‹#›</a:t>
            </a:fld>
            <a:endParaRPr lang="en-US"/>
          </a:p>
        </p:txBody>
      </p:sp>
      <p:cxnSp>
        <p:nvCxnSpPr>
          <p:cNvPr id="25" name="Straight Connector 24">
            <a:extLst>
              <a:ext uri="{FF2B5EF4-FFF2-40B4-BE49-F238E27FC236}">
                <a16:creationId xmlns:a16="http://schemas.microsoft.com/office/drawing/2014/main" id="{B4DB6107-FED0-4A98-99A2-F50706C989F6}"/>
              </a:ext>
            </a:extLst>
          </p:cNvPr>
          <p:cNvCxnSpPr>
            <a:cxnSpLocks/>
          </p:cNvCxnSpPr>
          <p:nvPr userDrawn="1"/>
        </p:nvCxnSpPr>
        <p:spPr>
          <a:xfrm flipH="1">
            <a:off x="2437018" y="6352394"/>
            <a:ext cx="1" cy="369081"/>
          </a:xfrm>
          <a:prstGeom prst="line">
            <a:avLst/>
          </a:prstGeom>
          <a:ln w="25400">
            <a:solidFill>
              <a:srgbClr val="204E78"/>
            </a:solidFill>
          </a:ln>
        </p:spPr>
        <p:style>
          <a:lnRef idx="1">
            <a:schemeClr val="dk1"/>
          </a:lnRef>
          <a:fillRef idx="0">
            <a:schemeClr val="dk1"/>
          </a:fillRef>
          <a:effectRef idx="0">
            <a:schemeClr val="dk1"/>
          </a:effectRef>
          <a:fontRef idx="minor">
            <a:schemeClr val="tx1"/>
          </a:fontRef>
        </p:style>
      </p:cxnSp>
      <p:pic>
        <p:nvPicPr>
          <p:cNvPr id="41" name="Picture 40">
            <a:extLst>
              <a:ext uri="{FF2B5EF4-FFF2-40B4-BE49-F238E27FC236}">
                <a16:creationId xmlns:a16="http://schemas.microsoft.com/office/drawing/2014/main" id="{57A5518A-2DCC-C11F-2D74-FF98C9DBCB22}"/>
              </a:ext>
            </a:extLst>
          </p:cNvPr>
          <p:cNvPicPr>
            <a:picLocks noChangeAspect="1"/>
          </p:cNvPicPr>
          <p:nvPr userDrawn="1"/>
        </p:nvPicPr>
        <p:blipFill>
          <a:blip r:embed="rId4"/>
          <a:stretch>
            <a:fillRect/>
          </a:stretch>
        </p:blipFill>
        <p:spPr>
          <a:xfrm>
            <a:off x="2568438" y="6303046"/>
            <a:ext cx="1581282" cy="467775"/>
          </a:xfrm>
          <a:prstGeom prst="rect">
            <a:avLst/>
          </a:prstGeom>
        </p:spPr>
      </p:pic>
    </p:spTree>
    <p:extLst>
      <p:ext uri="{BB962C8B-B14F-4D97-AF65-F5344CB8AC3E}">
        <p14:creationId xmlns:p14="http://schemas.microsoft.com/office/powerpoint/2010/main" val="16925651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4_Picture">
    <p:spTree>
      <p:nvGrpSpPr>
        <p:cNvPr id="1" name=""/>
        <p:cNvGrpSpPr/>
        <p:nvPr/>
      </p:nvGrpSpPr>
      <p:grpSpPr>
        <a:xfrm>
          <a:off x="0" y="0"/>
          <a:ext cx="0" cy="0"/>
          <a:chOff x="0" y="0"/>
          <a:chExt cx="0" cy="0"/>
        </a:xfrm>
      </p:grpSpPr>
      <p:grpSp>
        <p:nvGrpSpPr>
          <p:cNvPr id="48" name="Group 47">
            <a:extLst>
              <a:ext uri="{FF2B5EF4-FFF2-40B4-BE49-F238E27FC236}">
                <a16:creationId xmlns:a16="http://schemas.microsoft.com/office/drawing/2014/main" id="{4172C43B-C10A-CC4D-8B12-960CB8E74B97}"/>
              </a:ext>
            </a:extLst>
          </p:cNvPr>
          <p:cNvGrpSpPr/>
          <p:nvPr/>
        </p:nvGrpSpPr>
        <p:grpSpPr>
          <a:xfrm>
            <a:off x="6063267" y="490022"/>
            <a:ext cx="486201" cy="795122"/>
            <a:chOff x="6063267" y="490022"/>
            <a:chExt cx="486201" cy="795122"/>
          </a:xfrm>
        </p:grpSpPr>
        <p:sp>
          <p:nvSpPr>
            <p:cNvPr id="34" name="Rectangle 33">
              <a:extLst>
                <a:ext uri="{FF2B5EF4-FFF2-40B4-BE49-F238E27FC236}">
                  <a16:creationId xmlns:a16="http://schemas.microsoft.com/office/drawing/2014/main" id="{008ACFA8-0A58-7941-AA71-D007F1BFB7A8}"/>
                </a:ext>
              </a:extLst>
            </p:cNvPr>
            <p:cNvSpPr/>
            <p:nvPr/>
          </p:nvSpPr>
          <p:spPr>
            <a:xfrm>
              <a:off x="6063268" y="490022"/>
              <a:ext cx="468399" cy="795122"/>
            </a:xfrm>
            <a:prstGeom prst="rect">
              <a:avLst/>
            </a:prstGeom>
            <a:solidFill>
              <a:srgbClr val="0122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7" name="Group 46">
              <a:extLst>
                <a:ext uri="{FF2B5EF4-FFF2-40B4-BE49-F238E27FC236}">
                  <a16:creationId xmlns:a16="http://schemas.microsoft.com/office/drawing/2014/main" id="{8868C9AD-DB94-C741-858E-F9BD18938E91}"/>
                </a:ext>
              </a:extLst>
            </p:cNvPr>
            <p:cNvGrpSpPr/>
            <p:nvPr/>
          </p:nvGrpSpPr>
          <p:grpSpPr>
            <a:xfrm>
              <a:off x="6063267" y="555334"/>
              <a:ext cx="486201" cy="670427"/>
              <a:chOff x="6098889" y="555334"/>
              <a:chExt cx="450579" cy="670427"/>
            </a:xfrm>
          </p:grpSpPr>
          <p:cxnSp>
            <p:nvCxnSpPr>
              <p:cNvPr id="35" name="Straight Connector 34">
                <a:extLst>
                  <a:ext uri="{FF2B5EF4-FFF2-40B4-BE49-F238E27FC236}">
                    <a16:creationId xmlns:a16="http://schemas.microsoft.com/office/drawing/2014/main" id="{A180AFAE-8DA1-4A4D-9F3B-AF6D6B6F497E}"/>
                  </a:ext>
                </a:extLst>
              </p:cNvPr>
              <p:cNvCxnSpPr>
                <a:cxnSpLocks/>
              </p:cNvCxnSpPr>
              <p:nvPr/>
            </p:nvCxnSpPr>
            <p:spPr>
              <a:xfrm>
                <a:off x="6098889" y="555334"/>
                <a:ext cx="450579" cy="0"/>
              </a:xfrm>
              <a:prstGeom prst="line">
                <a:avLst/>
              </a:prstGeom>
              <a:solidFill>
                <a:schemeClr val="tx1"/>
              </a:solidFill>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E14070B-F596-D646-A908-95A344B199AC}"/>
                  </a:ext>
                </a:extLst>
              </p:cNvPr>
              <p:cNvCxnSpPr>
                <a:cxnSpLocks/>
              </p:cNvCxnSpPr>
              <p:nvPr/>
            </p:nvCxnSpPr>
            <p:spPr>
              <a:xfrm>
                <a:off x="6098889" y="1225761"/>
                <a:ext cx="450579" cy="0"/>
              </a:xfrm>
              <a:prstGeom prst="line">
                <a:avLst/>
              </a:prstGeom>
              <a:solidFill>
                <a:schemeClr val="tx1"/>
              </a:solidFill>
              <a:ln w="12700">
                <a:solidFill>
                  <a:srgbClr val="FFFFFF"/>
                </a:solidFill>
              </a:ln>
            </p:spPr>
            <p:style>
              <a:lnRef idx="1">
                <a:schemeClr val="accent1"/>
              </a:lnRef>
              <a:fillRef idx="0">
                <a:schemeClr val="accent1"/>
              </a:fillRef>
              <a:effectRef idx="0">
                <a:schemeClr val="accent1"/>
              </a:effectRef>
              <a:fontRef idx="minor">
                <a:schemeClr val="tx1"/>
              </a:fontRef>
            </p:style>
          </p:cxnSp>
        </p:grpSp>
      </p:grpSp>
      <p:sp>
        <p:nvSpPr>
          <p:cNvPr id="37" name="Rectangle 36">
            <a:extLst>
              <a:ext uri="{FF2B5EF4-FFF2-40B4-BE49-F238E27FC236}">
                <a16:creationId xmlns:a16="http://schemas.microsoft.com/office/drawing/2014/main" id="{2FFDB43F-C5C9-C147-87F2-9FFDAA31335D}"/>
              </a:ext>
            </a:extLst>
          </p:cNvPr>
          <p:cNvSpPr/>
          <p:nvPr/>
        </p:nvSpPr>
        <p:spPr>
          <a:xfrm>
            <a:off x="-25137" y="0"/>
            <a:ext cx="6088405" cy="6858000"/>
          </a:xfrm>
          <a:prstGeom prst="rect">
            <a:avLst/>
          </a:prstGeom>
          <a:solidFill>
            <a:srgbClr val="E6F7FF"/>
          </a:solidFill>
          <a:ln w="38100">
            <a:solidFill>
              <a:schemeClr val="tx1"/>
            </a:solidFill>
          </a:ln>
          <a:effectLst>
            <a:outerShdw blurRad="127000" dist="38100" sx="101000" sy="101000" algn="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55F85711-EB79-A343-9F5A-1781361C70BC}"/>
              </a:ext>
            </a:extLst>
          </p:cNvPr>
          <p:cNvSpPr/>
          <p:nvPr/>
        </p:nvSpPr>
        <p:spPr>
          <a:xfrm>
            <a:off x="6339185" y="207270"/>
            <a:ext cx="5629750" cy="6412982"/>
          </a:xfrm>
          <a:prstGeom prst="rect">
            <a:avLst/>
          </a:prstGeom>
          <a:solidFill>
            <a:srgbClr val="FFFFFF"/>
          </a:solidFill>
          <a:ln w="38100">
            <a:solidFill>
              <a:srgbClr val="CD323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Content Placeholder 2">
            <a:extLst>
              <a:ext uri="{FF2B5EF4-FFF2-40B4-BE49-F238E27FC236}">
                <a16:creationId xmlns:a16="http://schemas.microsoft.com/office/drawing/2014/main" id="{783D1695-B14E-8246-904E-1C320732BEA7}"/>
              </a:ext>
            </a:extLst>
          </p:cNvPr>
          <p:cNvSpPr>
            <a:spLocks noGrp="1"/>
          </p:cNvSpPr>
          <p:nvPr>
            <p:ph idx="1"/>
          </p:nvPr>
        </p:nvSpPr>
        <p:spPr>
          <a:xfrm>
            <a:off x="6662322" y="573501"/>
            <a:ext cx="4679755" cy="5636603"/>
          </a:xfrm>
        </p:spPr>
        <p:txBody>
          <a:bodyPr>
            <a:normAutofit/>
          </a:bodyPr>
          <a:lstStyle>
            <a:lvl1pPr>
              <a:defRPr sz="1400" b="1" i="0">
                <a:latin typeface="Source Sans Pro SemiBold" panose="020B0503030403020204" pitchFamily="34" charset="0"/>
                <a:ea typeface="Source Sans Pro SemiBold" panose="020B0503030403020204" pitchFamily="34" charset="0"/>
              </a:defRPr>
            </a:lvl1pPr>
            <a:lvl2pPr>
              <a:defRPr sz="1200"/>
            </a:lvl2pPr>
            <a:lvl3pPr>
              <a:defRPr sz="12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38" name="Picture 37">
            <a:extLst>
              <a:ext uri="{FF2B5EF4-FFF2-40B4-BE49-F238E27FC236}">
                <a16:creationId xmlns:a16="http://schemas.microsoft.com/office/drawing/2014/main" id="{C4D31894-5320-3B49-B904-3AC58DD3824E}"/>
              </a:ext>
            </a:extLst>
          </p:cNvPr>
          <p:cNvPicPr>
            <a:picLocks noChangeAspect="1"/>
          </p:cNvPicPr>
          <p:nvPr/>
        </p:nvPicPr>
        <p:blipFill rotWithShape="1">
          <a:blip r:embed="rId2"/>
          <a:srcRect t="24735" r="21778" b="24193"/>
          <a:stretch/>
        </p:blipFill>
        <p:spPr>
          <a:xfrm>
            <a:off x="1729252" y="6352394"/>
            <a:ext cx="575278" cy="373038"/>
          </a:xfrm>
          <a:prstGeom prst="rect">
            <a:avLst/>
          </a:prstGeom>
        </p:spPr>
      </p:pic>
      <p:pic>
        <p:nvPicPr>
          <p:cNvPr id="39" name="Picture 38">
            <a:extLst>
              <a:ext uri="{FF2B5EF4-FFF2-40B4-BE49-F238E27FC236}">
                <a16:creationId xmlns:a16="http://schemas.microsoft.com/office/drawing/2014/main" id="{DA66DB45-6D3D-4B4F-B0C6-B7EFC5E60AAA}"/>
              </a:ext>
            </a:extLst>
          </p:cNvPr>
          <p:cNvPicPr>
            <a:picLocks noChangeAspect="1"/>
          </p:cNvPicPr>
          <p:nvPr/>
        </p:nvPicPr>
        <p:blipFill>
          <a:blip r:embed="rId3"/>
          <a:stretch>
            <a:fillRect/>
          </a:stretch>
        </p:blipFill>
        <p:spPr>
          <a:xfrm>
            <a:off x="223065" y="6356350"/>
            <a:ext cx="1230270" cy="369081"/>
          </a:xfrm>
          <a:prstGeom prst="rect">
            <a:avLst/>
          </a:prstGeom>
        </p:spPr>
      </p:pic>
      <p:cxnSp>
        <p:nvCxnSpPr>
          <p:cNvPr id="40" name="Straight Connector 39">
            <a:extLst>
              <a:ext uri="{FF2B5EF4-FFF2-40B4-BE49-F238E27FC236}">
                <a16:creationId xmlns:a16="http://schemas.microsoft.com/office/drawing/2014/main" id="{42ACEAEC-CBDF-F746-8BC5-08B9062E753A}"/>
              </a:ext>
            </a:extLst>
          </p:cNvPr>
          <p:cNvCxnSpPr>
            <a:cxnSpLocks/>
          </p:cNvCxnSpPr>
          <p:nvPr/>
        </p:nvCxnSpPr>
        <p:spPr>
          <a:xfrm flipH="1">
            <a:off x="1603649" y="6352394"/>
            <a:ext cx="1" cy="369081"/>
          </a:xfrm>
          <a:prstGeom prst="line">
            <a:avLst/>
          </a:prstGeom>
          <a:ln w="25400">
            <a:solidFill>
              <a:srgbClr val="204E78"/>
            </a:solidFill>
          </a:ln>
        </p:spPr>
        <p:style>
          <a:lnRef idx="1">
            <a:schemeClr val="dk1"/>
          </a:lnRef>
          <a:fillRef idx="0">
            <a:schemeClr val="dk1"/>
          </a:fillRef>
          <a:effectRef idx="0">
            <a:schemeClr val="dk1"/>
          </a:effectRef>
          <a:fontRef idx="minor">
            <a:schemeClr val="tx1"/>
          </a:fontRef>
        </p:style>
      </p:cxnSp>
      <p:sp>
        <p:nvSpPr>
          <p:cNvPr id="23" name="Rectangle 22">
            <a:extLst>
              <a:ext uri="{FF2B5EF4-FFF2-40B4-BE49-F238E27FC236}">
                <a16:creationId xmlns:a16="http://schemas.microsoft.com/office/drawing/2014/main" id="{2C29F66D-05F8-6B48-A4B0-93CB00B27BD2}"/>
              </a:ext>
            </a:extLst>
          </p:cNvPr>
          <p:cNvSpPr/>
          <p:nvPr/>
        </p:nvSpPr>
        <p:spPr>
          <a:xfrm>
            <a:off x="687736" y="207270"/>
            <a:ext cx="4640168" cy="1175716"/>
          </a:xfrm>
          <a:prstGeom prst="rect">
            <a:avLst/>
          </a:prstGeom>
          <a:solidFill>
            <a:srgbClr val="FFFFFF"/>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b="1" i="0">
              <a:solidFill>
                <a:srgbClr val="012242"/>
              </a:solidFill>
              <a:latin typeface="Source Sans Pro SemiBold" panose="020B0503030403020204" pitchFamily="34" charset="0"/>
              <a:ea typeface="Source Sans Pro SemiBold" panose="020B0503030403020204" pitchFamily="34" charset="0"/>
            </a:endParaRPr>
          </a:p>
        </p:txBody>
      </p:sp>
      <p:sp>
        <p:nvSpPr>
          <p:cNvPr id="26" name="Title 1">
            <a:extLst>
              <a:ext uri="{FF2B5EF4-FFF2-40B4-BE49-F238E27FC236}">
                <a16:creationId xmlns:a16="http://schemas.microsoft.com/office/drawing/2014/main" id="{713CEDB6-F7AA-DC4F-ABD0-F49B69705B92}"/>
              </a:ext>
            </a:extLst>
          </p:cNvPr>
          <p:cNvSpPr>
            <a:spLocks noGrp="1"/>
          </p:cNvSpPr>
          <p:nvPr>
            <p:ph type="title" hasCustomPrompt="1"/>
          </p:nvPr>
        </p:nvSpPr>
        <p:spPr>
          <a:xfrm>
            <a:off x="893718" y="456230"/>
            <a:ext cx="4336650" cy="677796"/>
          </a:xfrm>
        </p:spPr>
        <p:txBody>
          <a:bodyPr lIns="0" tIns="0" rIns="0" bIns="0">
            <a:normAutofit/>
          </a:bodyPr>
          <a:lstStyle>
            <a:lvl1pPr>
              <a:defRPr sz="3600">
                <a:solidFill>
                  <a:schemeClr val="tx1"/>
                </a:solidFill>
              </a:defRPr>
            </a:lvl1pPr>
          </a:lstStyle>
          <a:p>
            <a:r>
              <a:rPr lang="en-US"/>
              <a:t>Title</a:t>
            </a:r>
          </a:p>
        </p:txBody>
      </p:sp>
      <p:sp>
        <p:nvSpPr>
          <p:cNvPr id="22" name="Slide Number Placeholder 5">
            <a:extLst>
              <a:ext uri="{FF2B5EF4-FFF2-40B4-BE49-F238E27FC236}">
                <a16:creationId xmlns:a16="http://schemas.microsoft.com/office/drawing/2014/main" id="{B20CF37A-6868-95BB-8E4B-9A6FD0A9824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rgbClr val="012242"/>
                </a:solidFill>
                <a:latin typeface="Source Sans Pro" panose="020B0503030403020204" pitchFamily="34" charset="0"/>
                <a:ea typeface="Source Sans Pro" panose="020B0503030403020204" pitchFamily="34" charset="0"/>
              </a:defRPr>
            </a:lvl1pPr>
          </a:lstStyle>
          <a:p>
            <a:fld id="{A69EEC5E-96CE-EC42-B151-A0E1D1F23C5F}" type="slidenum">
              <a:rPr lang="en-US" smtClean="0"/>
              <a:t>‹#›</a:t>
            </a:fld>
            <a:endParaRPr lang="en-US"/>
          </a:p>
        </p:txBody>
      </p:sp>
      <p:cxnSp>
        <p:nvCxnSpPr>
          <p:cNvPr id="24" name="Straight Connector 23">
            <a:extLst>
              <a:ext uri="{FF2B5EF4-FFF2-40B4-BE49-F238E27FC236}">
                <a16:creationId xmlns:a16="http://schemas.microsoft.com/office/drawing/2014/main" id="{40098921-CA59-B1BF-0A44-4F56FC3D502D}"/>
              </a:ext>
            </a:extLst>
          </p:cNvPr>
          <p:cNvCxnSpPr>
            <a:cxnSpLocks/>
          </p:cNvCxnSpPr>
          <p:nvPr userDrawn="1"/>
        </p:nvCxnSpPr>
        <p:spPr>
          <a:xfrm flipH="1">
            <a:off x="2437018" y="6352394"/>
            <a:ext cx="1" cy="369081"/>
          </a:xfrm>
          <a:prstGeom prst="line">
            <a:avLst/>
          </a:prstGeom>
          <a:ln w="25400">
            <a:solidFill>
              <a:srgbClr val="204E78"/>
            </a:solidFill>
          </a:ln>
        </p:spPr>
        <p:style>
          <a:lnRef idx="1">
            <a:schemeClr val="dk1"/>
          </a:lnRef>
          <a:fillRef idx="0">
            <a:schemeClr val="dk1"/>
          </a:fillRef>
          <a:effectRef idx="0">
            <a:schemeClr val="dk1"/>
          </a:effectRef>
          <a:fontRef idx="minor">
            <a:schemeClr val="tx1"/>
          </a:fontRef>
        </p:style>
      </p:cxnSp>
      <p:pic>
        <p:nvPicPr>
          <p:cNvPr id="25" name="Picture 24">
            <a:extLst>
              <a:ext uri="{FF2B5EF4-FFF2-40B4-BE49-F238E27FC236}">
                <a16:creationId xmlns:a16="http://schemas.microsoft.com/office/drawing/2014/main" id="{1E7E50B3-DC96-45BC-3F2A-94EAB54498F3}"/>
              </a:ext>
            </a:extLst>
          </p:cNvPr>
          <p:cNvPicPr>
            <a:picLocks noChangeAspect="1"/>
          </p:cNvPicPr>
          <p:nvPr userDrawn="1"/>
        </p:nvPicPr>
        <p:blipFill>
          <a:blip r:embed="rId4"/>
          <a:stretch>
            <a:fillRect/>
          </a:stretch>
        </p:blipFill>
        <p:spPr>
          <a:xfrm>
            <a:off x="2568438" y="6303046"/>
            <a:ext cx="1581282" cy="467775"/>
          </a:xfrm>
          <a:prstGeom prst="rect">
            <a:avLst/>
          </a:prstGeom>
        </p:spPr>
      </p:pic>
    </p:spTree>
    <p:extLst>
      <p:ext uri="{BB962C8B-B14F-4D97-AF65-F5344CB8AC3E}">
        <p14:creationId xmlns:p14="http://schemas.microsoft.com/office/powerpoint/2010/main" val="155034256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3_Picture">
    <p:spTree>
      <p:nvGrpSpPr>
        <p:cNvPr id="1" name=""/>
        <p:cNvGrpSpPr/>
        <p:nvPr/>
      </p:nvGrpSpPr>
      <p:grpSpPr>
        <a:xfrm>
          <a:off x="0" y="0"/>
          <a:ext cx="0" cy="0"/>
          <a:chOff x="0" y="0"/>
          <a:chExt cx="0" cy="0"/>
        </a:xfrm>
      </p:grpSpPr>
      <p:grpSp>
        <p:nvGrpSpPr>
          <p:cNvPr id="48" name="Group 47">
            <a:extLst>
              <a:ext uri="{FF2B5EF4-FFF2-40B4-BE49-F238E27FC236}">
                <a16:creationId xmlns:a16="http://schemas.microsoft.com/office/drawing/2014/main" id="{4172C43B-C10A-CC4D-8B12-960CB8E74B97}"/>
              </a:ext>
            </a:extLst>
          </p:cNvPr>
          <p:cNvGrpSpPr/>
          <p:nvPr/>
        </p:nvGrpSpPr>
        <p:grpSpPr>
          <a:xfrm>
            <a:off x="3538331" y="490022"/>
            <a:ext cx="3011138" cy="795122"/>
            <a:chOff x="6063267" y="490022"/>
            <a:chExt cx="486201" cy="795122"/>
          </a:xfrm>
        </p:grpSpPr>
        <p:sp>
          <p:nvSpPr>
            <p:cNvPr id="34" name="Rectangle 33">
              <a:extLst>
                <a:ext uri="{FF2B5EF4-FFF2-40B4-BE49-F238E27FC236}">
                  <a16:creationId xmlns:a16="http://schemas.microsoft.com/office/drawing/2014/main" id="{008ACFA8-0A58-7941-AA71-D007F1BFB7A8}"/>
                </a:ext>
              </a:extLst>
            </p:cNvPr>
            <p:cNvSpPr/>
            <p:nvPr/>
          </p:nvSpPr>
          <p:spPr>
            <a:xfrm>
              <a:off x="6063268" y="490022"/>
              <a:ext cx="468399" cy="795122"/>
            </a:xfrm>
            <a:prstGeom prst="rect">
              <a:avLst/>
            </a:prstGeom>
            <a:solidFill>
              <a:srgbClr val="0122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7" name="Group 46">
              <a:extLst>
                <a:ext uri="{FF2B5EF4-FFF2-40B4-BE49-F238E27FC236}">
                  <a16:creationId xmlns:a16="http://schemas.microsoft.com/office/drawing/2014/main" id="{8868C9AD-DB94-C741-858E-F9BD18938E91}"/>
                </a:ext>
              </a:extLst>
            </p:cNvPr>
            <p:cNvGrpSpPr/>
            <p:nvPr/>
          </p:nvGrpSpPr>
          <p:grpSpPr>
            <a:xfrm>
              <a:off x="6063267" y="555334"/>
              <a:ext cx="486201" cy="670427"/>
              <a:chOff x="6098889" y="555334"/>
              <a:chExt cx="450579" cy="670427"/>
            </a:xfrm>
          </p:grpSpPr>
          <p:cxnSp>
            <p:nvCxnSpPr>
              <p:cNvPr id="35" name="Straight Connector 34">
                <a:extLst>
                  <a:ext uri="{FF2B5EF4-FFF2-40B4-BE49-F238E27FC236}">
                    <a16:creationId xmlns:a16="http://schemas.microsoft.com/office/drawing/2014/main" id="{A180AFAE-8DA1-4A4D-9F3B-AF6D6B6F497E}"/>
                  </a:ext>
                </a:extLst>
              </p:cNvPr>
              <p:cNvCxnSpPr>
                <a:cxnSpLocks/>
              </p:cNvCxnSpPr>
              <p:nvPr/>
            </p:nvCxnSpPr>
            <p:spPr>
              <a:xfrm>
                <a:off x="6098889" y="555334"/>
                <a:ext cx="450579" cy="0"/>
              </a:xfrm>
              <a:prstGeom prst="line">
                <a:avLst/>
              </a:prstGeom>
              <a:solidFill>
                <a:schemeClr val="tx1"/>
              </a:solidFill>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E14070B-F596-D646-A908-95A344B199AC}"/>
                  </a:ext>
                </a:extLst>
              </p:cNvPr>
              <p:cNvCxnSpPr>
                <a:cxnSpLocks/>
              </p:cNvCxnSpPr>
              <p:nvPr/>
            </p:nvCxnSpPr>
            <p:spPr>
              <a:xfrm>
                <a:off x="6098889" y="1225761"/>
                <a:ext cx="450579" cy="0"/>
              </a:xfrm>
              <a:prstGeom prst="line">
                <a:avLst/>
              </a:prstGeom>
              <a:solidFill>
                <a:schemeClr val="tx1"/>
              </a:solidFill>
              <a:ln w="12700">
                <a:solidFill>
                  <a:srgbClr val="FFFFFF"/>
                </a:solidFill>
              </a:ln>
            </p:spPr>
            <p:style>
              <a:lnRef idx="1">
                <a:schemeClr val="accent1"/>
              </a:lnRef>
              <a:fillRef idx="0">
                <a:schemeClr val="accent1"/>
              </a:fillRef>
              <a:effectRef idx="0">
                <a:schemeClr val="accent1"/>
              </a:effectRef>
              <a:fontRef idx="minor">
                <a:schemeClr val="tx1"/>
              </a:fontRef>
            </p:style>
          </p:cxnSp>
        </p:grpSp>
      </p:grpSp>
      <p:sp>
        <p:nvSpPr>
          <p:cNvPr id="37" name="Rectangle 36">
            <a:extLst>
              <a:ext uri="{FF2B5EF4-FFF2-40B4-BE49-F238E27FC236}">
                <a16:creationId xmlns:a16="http://schemas.microsoft.com/office/drawing/2014/main" id="{2FFDB43F-C5C9-C147-87F2-9FFDAA31335D}"/>
              </a:ext>
            </a:extLst>
          </p:cNvPr>
          <p:cNvSpPr/>
          <p:nvPr/>
        </p:nvSpPr>
        <p:spPr>
          <a:xfrm>
            <a:off x="-25137" y="0"/>
            <a:ext cx="3563467" cy="6858000"/>
          </a:xfrm>
          <a:prstGeom prst="rect">
            <a:avLst/>
          </a:prstGeom>
          <a:solidFill>
            <a:srgbClr val="E6F7FF"/>
          </a:solidFill>
          <a:ln w="38100">
            <a:solidFill>
              <a:schemeClr val="tx1"/>
            </a:solidFill>
          </a:ln>
          <a:effectLst>
            <a:outerShdw blurRad="127000" dist="38100" sx="101000" sy="101000" algn="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55F85711-EB79-A343-9F5A-1781361C70BC}"/>
              </a:ext>
            </a:extLst>
          </p:cNvPr>
          <p:cNvSpPr/>
          <p:nvPr/>
        </p:nvSpPr>
        <p:spPr>
          <a:xfrm>
            <a:off x="3744312" y="207270"/>
            <a:ext cx="8224623" cy="6412982"/>
          </a:xfrm>
          <a:prstGeom prst="rect">
            <a:avLst/>
          </a:prstGeom>
          <a:solidFill>
            <a:srgbClr val="FFFFFF"/>
          </a:solidFill>
          <a:ln w="38100">
            <a:solidFill>
              <a:srgbClr val="CD323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Content Placeholder 2">
            <a:extLst>
              <a:ext uri="{FF2B5EF4-FFF2-40B4-BE49-F238E27FC236}">
                <a16:creationId xmlns:a16="http://schemas.microsoft.com/office/drawing/2014/main" id="{783D1695-B14E-8246-904E-1C320732BEA7}"/>
              </a:ext>
            </a:extLst>
          </p:cNvPr>
          <p:cNvSpPr>
            <a:spLocks noGrp="1"/>
          </p:cNvSpPr>
          <p:nvPr>
            <p:ph idx="1"/>
          </p:nvPr>
        </p:nvSpPr>
        <p:spPr>
          <a:xfrm>
            <a:off x="6662322" y="573501"/>
            <a:ext cx="4679755" cy="5636603"/>
          </a:xfrm>
        </p:spPr>
        <p:txBody>
          <a:bodyPr>
            <a:normAutofit/>
          </a:bodyPr>
          <a:lstStyle>
            <a:lvl1pPr>
              <a:defRPr sz="1400" b="1" i="0">
                <a:latin typeface="Source Sans Pro SemiBold" panose="020B0503030403020204" pitchFamily="34" charset="0"/>
                <a:ea typeface="Source Sans Pro SemiBold" panose="020B0503030403020204" pitchFamily="34" charset="0"/>
              </a:defRPr>
            </a:lvl1pPr>
            <a:lvl2pPr>
              <a:defRPr sz="1200"/>
            </a:lvl2pPr>
            <a:lvl3pPr>
              <a:defRPr sz="12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38" name="Picture 37">
            <a:extLst>
              <a:ext uri="{FF2B5EF4-FFF2-40B4-BE49-F238E27FC236}">
                <a16:creationId xmlns:a16="http://schemas.microsoft.com/office/drawing/2014/main" id="{C4D31894-5320-3B49-B904-3AC58DD3824E}"/>
              </a:ext>
            </a:extLst>
          </p:cNvPr>
          <p:cNvPicPr>
            <a:picLocks noChangeAspect="1"/>
          </p:cNvPicPr>
          <p:nvPr/>
        </p:nvPicPr>
        <p:blipFill rotWithShape="1">
          <a:blip r:embed="rId2"/>
          <a:srcRect t="24735" r="21778" b="24193"/>
          <a:stretch/>
        </p:blipFill>
        <p:spPr>
          <a:xfrm>
            <a:off x="1729252" y="6352394"/>
            <a:ext cx="575278" cy="373038"/>
          </a:xfrm>
          <a:prstGeom prst="rect">
            <a:avLst/>
          </a:prstGeom>
        </p:spPr>
      </p:pic>
      <p:pic>
        <p:nvPicPr>
          <p:cNvPr id="39" name="Picture 38">
            <a:extLst>
              <a:ext uri="{FF2B5EF4-FFF2-40B4-BE49-F238E27FC236}">
                <a16:creationId xmlns:a16="http://schemas.microsoft.com/office/drawing/2014/main" id="{DA66DB45-6D3D-4B4F-B0C6-B7EFC5E60AAA}"/>
              </a:ext>
            </a:extLst>
          </p:cNvPr>
          <p:cNvPicPr>
            <a:picLocks noChangeAspect="1"/>
          </p:cNvPicPr>
          <p:nvPr/>
        </p:nvPicPr>
        <p:blipFill>
          <a:blip r:embed="rId3"/>
          <a:stretch>
            <a:fillRect/>
          </a:stretch>
        </p:blipFill>
        <p:spPr>
          <a:xfrm>
            <a:off x="223065" y="6356350"/>
            <a:ext cx="1230270" cy="369081"/>
          </a:xfrm>
          <a:prstGeom prst="rect">
            <a:avLst/>
          </a:prstGeom>
        </p:spPr>
      </p:pic>
      <p:cxnSp>
        <p:nvCxnSpPr>
          <p:cNvPr id="40" name="Straight Connector 39">
            <a:extLst>
              <a:ext uri="{FF2B5EF4-FFF2-40B4-BE49-F238E27FC236}">
                <a16:creationId xmlns:a16="http://schemas.microsoft.com/office/drawing/2014/main" id="{42ACEAEC-CBDF-F746-8BC5-08B9062E753A}"/>
              </a:ext>
            </a:extLst>
          </p:cNvPr>
          <p:cNvCxnSpPr>
            <a:cxnSpLocks/>
          </p:cNvCxnSpPr>
          <p:nvPr/>
        </p:nvCxnSpPr>
        <p:spPr>
          <a:xfrm flipH="1">
            <a:off x="1603649" y="6352394"/>
            <a:ext cx="1" cy="369081"/>
          </a:xfrm>
          <a:prstGeom prst="line">
            <a:avLst/>
          </a:prstGeom>
          <a:ln w="25400">
            <a:solidFill>
              <a:srgbClr val="204E78"/>
            </a:solidFill>
          </a:ln>
        </p:spPr>
        <p:style>
          <a:lnRef idx="1">
            <a:schemeClr val="dk1"/>
          </a:lnRef>
          <a:fillRef idx="0">
            <a:schemeClr val="dk1"/>
          </a:fillRef>
          <a:effectRef idx="0">
            <a:schemeClr val="dk1"/>
          </a:effectRef>
          <a:fontRef idx="minor">
            <a:schemeClr val="tx1"/>
          </a:fontRef>
        </p:style>
      </p:cxnSp>
      <p:sp>
        <p:nvSpPr>
          <p:cNvPr id="23" name="Rectangle 22">
            <a:extLst>
              <a:ext uri="{FF2B5EF4-FFF2-40B4-BE49-F238E27FC236}">
                <a16:creationId xmlns:a16="http://schemas.microsoft.com/office/drawing/2014/main" id="{2C29F66D-05F8-6B48-A4B0-93CB00B27BD2}"/>
              </a:ext>
            </a:extLst>
          </p:cNvPr>
          <p:cNvSpPr/>
          <p:nvPr/>
        </p:nvSpPr>
        <p:spPr>
          <a:xfrm>
            <a:off x="371336" y="2841142"/>
            <a:ext cx="2715832" cy="1175716"/>
          </a:xfrm>
          <a:prstGeom prst="rect">
            <a:avLst/>
          </a:prstGeom>
          <a:solidFill>
            <a:srgbClr val="FFFFFF"/>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b="1" i="0">
              <a:solidFill>
                <a:srgbClr val="012242"/>
              </a:solidFill>
              <a:latin typeface="Source Sans Pro SemiBold" panose="020B0503030403020204" pitchFamily="34" charset="0"/>
              <a:ea typeface="Source Sans Pro SemiBold" panose="020B0503030403020204" pitchFamily="34" charset="0"/>
            </a:endParaRPr>
          </a:p>
        </p:txBody>
      </p:sp>
      <p:sp>
        <p:nvSpPr>
          <p:cNvPr id="26" name="Title 1">
            <a:extLst>
              <a:ext uri="{FF2B5EF4-FFF2-40B4-BE49-F238E27FC236}">
                <a16:creationId xmlns:a16="http://schemas.microsoft.com/office/drawing/2014/main" id="{713CEDB6-F7AA-DC4F-ABD0-F49B69705B92}"/>
              </a:ext>
            </a:extLst>
          </p:cNvPr>
          <p:cNvSpPr>
            <a:spLocks noGrp="1"/>
          </p:cNvSpPr>
          <p:nvPr>
            <p:ph type="title" hasCustomPrompt="1"/>
          </p:nvPr>
        </p:nvSpPr>
        <p:spPr>
          <a:xfrm>
            <a:off x="577318" y="3090102"/>
            <a:ext cx="2538187" cy="677796"/>
          </a:xfrm>
        </p:spPr>
        <p:txBody>
          <a:bodyPr lIns="0" tIns="0" rIns="0" bIns="0">
            <a:normAutofit/>
          </a:bodyPr>
          <a:lstStyle>
            <a:lvl1pPr>
              <a:defRPr sz="3600">
                <a:solidFill>
                  <a:schemeClr val="tx1"/>
                </a:solidFill>
              </a:defRPr>
            </a:lvl1pPr>
          </a:lstStyle>
          <a:p>
            <a:r>
              <a:rPr lang="en-US"/>
              <a:t>Title</a:t>
            </a:r>
          </a:p>
        </p:txBody>
      </p:sp>
      <p:sp>
        <p:nvSpPr>
          <p:cNvPr id="22" name="Slide Number Placeholder 5">
            <a:extLst>
              <a:ext uri="{FF2B5EF4-FFF2-40B4-BE49-F238E27FC236}">
                <a16:creationId xmlns:a16="http://schemas.microsoft.com/office/drawing/2014/main" id="{87169CA9-8845-5552-FD2B-F55AC601EB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rgbClr val="012242"/>
                </a:solidFill>
                <a:latin typeface="Source Sans Pro" panose="020B0503030403020204" pitchFamily="34" charset="0"/>
                <a:ea typeface="Source Sans Pro" panose="020B0503030403020204" pitchFamily="34" charset="0"/>
              </a:defRPr>
            </a:lvl1pPr>
          </a:lstStyle>
          <a:p>
            <a:fld id="{A69EEC5E-96CE-EC42-B151-A0E1D1F23C5F}" type="slidenum">
              <a:rPr lang="en-US" smtClean="0"/>
              <a:t>‹#›</a:t>
            </a:fld>
            <a:endParaRPr lang="en-US"/>
          </a:p>
        </p:txBody>
      </p:sp>
    </p:spTree>
    <p:extLst>
      <p:ext uri="{BB962C8B-B14F-4D97-AF65-F5344CB8AC3E}">
        <p14:creationId xmlns:p14="http://schemas.microsoft.com/office/powerpoint/2010/main" val="33127007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Divider">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F3FB8A1E-6807-DE47-B6C1-1DA17758B7BF}"/>
              </a:ext>
            </a:extLst>
          </p:cNvPr>
          <p:cNvSpPr/>
          <p:nvPr/>
        </p:nvSpPr>
        <p:spPr>
          <a:xfrm>
            <a:off x="1021975" y="2277035"/>
            <a:ext cx="10130115" cy="2277035"/>
          </a:xfrm>
          <a:prstGeom prst="rect">
            <a:avLst/>
          </a:prstGeom>
          <a:solidFill>
            <a:srgbClr val="FFFFFF"/>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b="1" i="0">
              <a:solidFill>
                <a:srgbClr val="012242"/>
              </a:solidFill>
              <a:latin typeface="Source Sans Pro SemiBold" panose="020B0503030403020204" pitchFamily="34" charset="0"/>
              <a:ea typeface="Source Sans Pro SemiBold" panose="020B0503030403020204" pitchFamily="34" charset="0"/>
            </a:endParaRPr>
          </a:p>
        </p:txBody>
      </p:sp>
      <p:sp>
        <p:nvSpPr>
          <p:cNvPr id="7" name="Rectangle 6">
            <a:extLst>
              <a:ext uri="{FF2B5EF4-FFF2-40B4-BE49-F238E27FC236}">
                <a16:creationId xmlns:a16="http://schemas.microsoft.com/office/drawing/2014/main" id="{836B5BD7-3BCE-C441-88D0-91BE5D14BAB5}"/>
              </a:ext>
            </a:extLst>
          </p:cNvPr>
          <p:cNvSpPr/>
          <p:nvPr/>
        </p:nvSpPr>
        <p:spPr>
          <a:xfrm>
            <a:off x="1277200" y="2514600"/>
            <a:ext cx="9637600" cy="1828800"/>
          </a:xfrm>
          <a:prstGeom prst="rect">
            <a:avLst/>
          </a:prstGeom>
          <a:solidFill>
            <a:srgbClr val="E6F7FF"/>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b="1" i="0">
              <a:solidFill>
                <a:srgbClr val="012242"/>
              </a:solidFill>
              <a:latin typeface="Source Sans Pro SemiBold" panose="020B0503030403020204" pitchFamily="34" charset="0"/>
              <a:ea typeface="Source Sans Pro SemiBold" panose="020B0503030403020204" pitchFamily="34" charset="0"/>
            </a:endParaRPr>
          </a:p>
        </p:txBody>
      </p:sp>
      <p:cxnSp>
        <p:nvCxnSpPr>
          <p:cNvPr id="8" name="Straight Connector 7">
            <a:extLst>
              <a:ext uri="{FF2B5EF4-FFF2-40B4-BE49-F238E27FC236}">
                <a16:creationId xmlns:a16="http://schemas.microsoft.com/office/drawing/2014/main" id="{BA389DC1-D6C9-A34B-8A9A-DD52862216C6}"/>
              </a:ext>
            </a:extLst>
          </p:cNvPr>
          <p:cNvCxnSpPr>
            <a:cxnSpLocks/>
          </p:cNvCxnSpPr>
          <p:nvPr/>
        </p:nvCxnSpPr>
        <p:spPr>
          <a:xfrm flipH="1">
            <a:off x="2437018" y="6352394"/>
            <a:ext cx="1" cy="369081"/>
          </a:xfrm>
          <a:prstGeom prst="line">
            <a:avLst/>
          </a:prstGeom>
          <a:ln w="25400">
            <a:solidFill>
              <a:srgbClr val="204E78"/>
            </a:solidFill>
          </a:ln>
        </p:spPr>
        <p:style>
          <a:lnRef idx="1">
            <a:schemeClr val="dk1"/>
          </a:lnRef>
          <a:fillRef idx="0">
            <a:schemeClr val="dk1"/>
          </a:fillRef>
          <a:effectRef idx="0">
            <a:schemeClr val="dk1"/>
          </a:effectRef>
          <a:fontRef idx="minor">
            <a:schemeClr val="tx1"/>
          </a:fontRef>
        </p:style>
      </p:cxnSp>
      <p:pic>
        <p:nvPicPr>
          <p:cNvPr id="9" name="Picture 8">
            <a:extLst>
              <a:ext uri="{FF2B5EF4-FFF2-40B4-BE49-F238E27FC236}">
                <a16:creationId xmlns:a16="http://schemas.microsoft.com/office/drawing/2014/main" id="{394FFBAF-7892-0F4A-82D2-56F07D7DB24A}"/>
              </a:ext>
            </a:extLst>
          </p:cNvPr>
          <p:cNvPicPr>
            <a:picLocks noChangeAspect="1"/>
          </p:cNvPicPr>
          <p:nvPr/>
        </p:nvPicPr>
        <p:blipFill>
          <a:blip r:embed="rId2"/>
          <a:stretch>
            <a:fillRect/>
          </a:stretch>
        </p:blipFill>
        <p:spPr>
          <a:xfrm>
            <a:off x="2568438" y="6303046"/>
            <a:ext cx="1581282" cy="467775"/>
          </a:xfrm>
          <a:prstGeom prst="rect">
            <a:avLst/>
          </a:prstGeom>
        </p:spPr>
      </p:pic>
      <p:sp>
        <p:nvSpPr>
          <p:cNvPr id="11" name="Title 1">
            <a:extLst>
              <a:ext uri="{FF2B5EF4-FFF2-40B4-BE49-F238E27FC236}">
                <a16:creationId xmlns:a16="http://schemas.microsoft.com/office/drawing/2014/main" id="{12B6478F-0425-8F49-8D24-600FF29C42CF}"/>
              </a:ext>
            </a:extLst>
          </p:cNvPr>
          <p:cNvSpPr>
            <a:spLocks noGrp="1"/>
          </p:cNvSpPr>
          <p:nvPr>
            <p:ph type="title" hasCustomPrompt="1"/>
          </p:nvPr>
        </p:nvSpPr>
        <p:spPr>
          <a:xfrm>
            <a:off x="1459006" y="2766218"/>
            <a:ext cx="9273988" cy="1325563"/>
          </a:xfrm>
        </p:spPr>
        <p:txBody>
          <a:bodyPr/>
          <a:lstStyle>
            <a:lvl1pPr algn="ctr">
              <a:defRPr>
                <a:solidFill>
                  <a:schemeClr val="tx1"/>
                </a:solidFill>
              </a:defRPr>
            </a:lvl1pPr>
          </a:lstStyle>
          <a:p>
            <a:r>
              <a:rPr lang="en-US"/>
              <a:t>CLICK TO EDIT MASTER TITLE STYLE</a:t>
            </a:r>
          </a:p>
        </p:txBody>
      </p:sp>
      <p:sp>
        <p:nvSpPr>
          <p:cNvPr id="10" name="Slide Number Placeholder 5">
            <a:extLst>
              <a:ext uri="{FF2B5EF4-FFF2-40B4-BE49-F238E27FC236}">
                <a16:creationId xmlns:a16="http://schemas.microsoft.com/office/drawing/2014/main" id="{5F66C98A-8422-3066-07BB-228FA070A97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rgbClr val="012242"/>
                </a:solidFill>
                <a:latin typeface="Source Sans Pro" panose="020B0503030403020204" pitchFamily="34" charset="0"/>
                <a:ea typeface="Source Sans Pro" panose="020B0503030403020204" pitchFamily="34" charset="0"/>
              </a:defRPr>
            </a:lvl1pPr>
          </a:lstStyle>
          <a:p>
            <a:fld id="{A69EEC5E-96CE-EC42-B151-A0E1D1F23C5F}" type="slidenum">
              <a:rPr lang="en-US" smtClean="0"/>
              <a:t>‹#›</a:t>
            </a:fld>
            <a:endParaRPr lang="en-US"/>
          </a:p>
        </p:txBody>
      </p:sp>
    </p:spTree>
    <p:extLst>
      <p:ext uri="{BB962C8B-B14F-4D97-AF65-F5344CB8AC3E}">
        <p14:creationId xmlns:p14="http://schemas.microsoft.com/office/powerpoint/2010/main" val="37384742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Divider">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BA389DC1-D6C9-A34B-8A9A-DD52862216C6}"/>
              </a:ext>
            </a:extLst>
          </p:cNvPr>
          <p:cNvCxnSpPr>
            <a:cxnSpLocks/>
          </p:cNvCxnSpPr>
          <p:nvPr/>
        </p:nvCxnSpPr>
        <p:spPr>
          <a:xfrm flipH="1">
            <a:off x="2437018" y="6352394"/>
            <a:ext cx="1" cy="369081"/>
          </a:xfrm>
          <a:prstGeom prst="line">
            <a:avLst/>
          </a:prstGeom>
          <a:ln w="25400">
            <a:solidFill>
              <a:srgbClr val="204E78"/>
            </a:solidFill>
          </a:ln>
        </p:spPr>
        <p:style>
          <a:lnRef idx="1">
            <a:schemeClr val="dk1"/>
          </a:lnRef>
          <a:fillRef idx="0">
            <a:schemeClr val="dk1"/>
          </a:fillRef>
          <a:effectRef idx="0">
            <a:schemeClr val="dk1"/>
          </a:effectRef>
          <a:fontRef idx="minor">
            <a:schemeClr val="tx1"/>
          </a:fontRef>
        </p:style>
      </p:cxnSp>
      <p:pic>
        <p:nvPicPr>
          <p:cNvPr id="9" name="Picture 8">
            <a:extLst>
              <a:ext uri="{FF2B5EF4-FFF2-40B4-BE49-F238E27FC236}">
                <a16:creationId xmlns:a16="http://schemas.microsoft.com/office/drawing/2014/main" id="{394FFBAF-7892-0F4A-82D2-56F07D7DB24A}"/>
              </a:ext>
            </a:extLst>
          </p:cNvPr>
          <p:cNvPicPr>
            <a:picLocks noChangeAspect="1"/>
          </p:cNvPicPr>
          <p:nvPr/>
        </p:nvPicPr>
        <p:blipFill>
          <a:blip r:embed="rId2"/>
          <a:stretch>
            <a:fillRect/>
          </a:stretch>
        </p:blipFill>
        <p:spPr>
          <a:xfrm>
            <a:off x="2568438" y="6303046"/>
            <a:ext cx="1581282" cy="467775"/>
          </a:xfrm>
          <a:prstGeom prst="rect">
            <a:avLst/>
          </a:prstGeom>
        </p:spPr>
      </p:pic>
      <p:sp>
        <p:nvSpPr>
          <p:cNvPr id="4" name="Slide Number Placeholder 5">
            <a:extLst>
              <a:ext uri="{FF2B5EF4-FFF2-40B4-BE49-F238E27FC236}">
                <a16:creationId xmlns:a16="http://schemas.microsoft.com/office/drawing/2014/main" id="{22145748-CFC1-6933-321F-28FA8ABFEF2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rgbClr val="012242"/>
                </a:solidFill>
                <a:latin typeface="Source Sans Pro" panose="020B0503030403020204" pitchFamily="34" charset="0"/>
                <a:ea typeface="Source Sans Pro" panose="020B0503030403020204" pitchFamily="34" charset="0"/>
              </a:defRPr>
            </a:lvl1pPr>
          </a:lstStyle>
          <a:p>
            <a:fld id="{A69EEC5E-96CE-EC42-B151-A0E1D1F23C5F}" type="slidenum">
              <a:rPr lang="en-US" smtClean="0"/>
              <a:t>‹#›</a:t>
            </a:fld>
            <a:endParaRPr lang="en-US"/>
          </a:p>
        </p:txBody>
      </p:sp>
    </p:spTree>
    <p:extLst>
      <p:ext uri="{BB962C8B-B14F-4D97-AF65-F5344CB8AC3E}">
        <p14:creationId xmlns:p14="http://schemas.microsoft.com/office/powerpoint/2010/main" val="17454403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Content">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AC909858-0CFA-194A-98D7-BF3A1749FC08}"/>
              </a:ext>
            </a:extLst>
          </p:cNvPr>
          <p:cNvGrpSpPr/>
          <p:nvPr/>
        </p:nvGrpSpPr>
        <p:grpSpPr>
          <a:xfrm>
            <a:off x="0" y="490022"/>
            <a:ext cx="2890157" cy="795122"/>
            <a:chOff x="6063267" y="490022"/>
            <a:chExt cx="486201" cy="795122"/>
          </a:xfrm>
        </p:grpSpPr>
        <p:sp>
          <p:nvSpPr>
            <p:cNvPr id="20" name="Rectangle 19">
              <a:extLst>
                <a:ext uri="{FF2B5EF4-FFF2-40B4-BE49-F238E27FC236}">
                  <a16:creationId xmlns:a16="http://schemas.microsoft.com/office/drawing/2014/main" id="{FAE9E548-5241-6640-8E49-11808540AD89}"/>
                </a:ext>
              </a:extLst>
            </p:cNvPr>
            <p:cNvSpPr/>
            <p:nvPr/>
          </p:nvSpPr>
          <p:spPr>
            <a:xfrm>
              <a:off x="6063268" y="490022"/>
              <a:ext cx="468399" cy="795122"/>
            </a:xfrm>
            <a:prstGeom prst="rect">
              <a:avLst/>
            </a:prstGeom>
            <a:solidFill>
              <a:srgbClr val="0122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1" name="Group 20">
              <a:extLst>
                <a:ext uri="{FF2B5EF4-FFF2-40B4-BE49-F238E27FC236}">
                  <a16:creationId xmlns:a16="http://schemas.microsoft.com/office/drawing/2014/main" id="{C0A0E027-26EC-AC4D-BD14-7FDFCDF11391}"/>
                </a:ext>
              </a:extLst>
            </p:cNvPr>
            <p:cNvGrpSpPr/>
            <p:nvPr/>
          </p:nvGrpSpPr>
          <p:grpSpPr>
            <a:xfrm>
              <a:off x="6063267" y="555334"/>
              <a:ext cx="486201" cy="670427"/>
              <a:chOff x="6098889" y="555334"/>
              <a:chExt cx="450579" cy="670427"/>
            </a:xfrm>
          </p:grpSpPr>
          <p:cxnSp>
            <p:nvCxnSpPr>
              <p:cNvPr id="22" name="Straight Connector 21">
                <a:extLst>
                  <a:ext uri="{FF2B5EF4-FFF2-40B4-BE49-F238E27FC236}">
                    <a16:creationId xmlns:a16="http://schemas.microsoft.com/office/drawing/2014/main" id="{D9E0B65E-10E8-1048-83BF-382FE96663FA}"/>
                  </a:ext>
                </a:extLst>
              </p:cNvPr>
              <p:cNvCxnSpPr>
                <a:cxnSpLocks/>
              </p:cNvCxnSpPr>
              <p:nvPr/>
            </p:nvCxnSpPr>
            <p:spPr>
              <a:xfrm>
                <a:off x="6098889" y="555334"/>
                <a:ext cx="450579" cy="0"/>
              </a:xfrm>
              <a:prstGeom prst="line">
                <a:avLst/>
              </a:prstGeom>
              <a:solidFill>
                <a:schemeClr val="tx1"/>
              </a:solidFill>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F362E5E-9410-264F-985A-2B3FF85E475F}"/>
                  </a:ext>
                </a:extLst>
              </p:cNvPr>
              <p:cNvCxnSpPr>
                <a:cxnSpLocks/>
              </p:cNvCxnSpPr>
              <p:nvPr/>
            </p:nvCxnSpPr>
            <p:spPr>
              <a:xfrm>
                <a:off x="6098889" y="1225761"/>
                <a:ext cx="450579" cy="0"/>
              </a:xfrm>
              <a:prstGeom prst="line">
                <a:avLst/>
              </a:prstGeom>
              <a:solidFill>
                <a:schemeClr val="tx1"/>
              </a:solidFill>
              <a:ln w="12700">
                <a:solidFill>
                  <a:srgbClr val="FFFFFF"/>
                </a:solidFill>
              </a:ln>
            </p:spPr>
            <p:style>
              <a:lnRef idx="1">
                <a:schemeClr val="accent1"/>
              </a:lnRef>
              <a:fillRef idx="0">
                <a:schemeClr val="accent1"/>
              </a:fillRef>
              <a:effectRef idx="0">
                <a:schemeClr val="accent1"/>
              </a:effectRef>
              <a:fontRef idx="minor">
                <a:schemeClr val="tx1"/>
              </a:fontRef>
            </p:style>
          </p:cxnSp>
        </p:grpSp>
      </p:grpSp>
      <p:sp>
        <p:nvSpPr>
          <p:cNvPr id="12" name="Rectangle 11">
            <a:extLst>
              <a:ext uri="{FF2B5EF4-FFF2-40B4-BE49-F238E27FC236}">
                <a16:creationId xmlns:a16="http://schemas.microsoft.com/office/drawing/2014/main" id="{1D4CF4E9-0199-664D-80C8-84858B7EA1D0}"/>
              </a:ext>
            </a:extLst>
          </p:cNvPr>
          <p:cNvSpPr/>
          <p:nvPr/>
        </p:nvSpPr>
        <p:spPr>
          <a:xfrm>
            <a:off x="9462654" y="602530"/>
            <a:ext cx="2729339" cy="795122"/>
          </a:xfrm>
          <a:prstGeom prst="rect">
            <a:avLst/>
          </a:prstGeom>
          <a:solidFill>
            <a:srgbClr val="0122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ABA67BEF-B269-6349-A1A6-94E1DB737297}"/>
              </a:ext>
            </a:extLst>
          </p:cNvPr>
          <p:cNvCxnSpPr>
            <a:cxnSpLocks/>
          </p:cNvCxnSpPr>
          <p:nvPr/>
        </p:nvCxnSpPr>
        <p:spPr>
          <a:xfrm>
            <a:off x="9462654" y="667842"/>
            <a:ext cx="2729338" cy="0"/>
          </a:xfrm>
          <a:prstGeom prst="line">
            <a:avLst/>
          </a:prstGeom>
          <a:solidFill>
            <a:schemeClr val="tx1"/>
          </a:solidFill>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2B1E5762-E37C-1E47-8545-C38CBC3782C8}"/>
              </a:ext>
            </a:extLst>
          </p:cNvPr>
          <p:cNvCxnSpPr>
            <a:cxnSpLocks/>
          </p:cNvCxnSpPr>
          <p:nvPr/>
        </p:nvCxnSpPr>
        <p:spPr>
          <a:xfrm>
            <a:off x="9462654" y="1338269"/>
            <a:ext cx="2729346" cy="0"/>
          </a:xfrm>
          <a:prstGeom prst="line">
            <a:avLst/>
          </a:prstGeom>
          <a:solidFill>
            <a:schemeClr val="tx1"/>
          </a:solidFill>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BB89FEEC-BBD6-7A48-974F-14948E232EB2}"/>
              </a:ext>
            </a:extLst>
          </p:cNvPr>
          <p:cNvSpPr/>
          <p:nvPr/>
        </p:nvSpPr>
        <p:spPr>
          <a:xfrm>
            <a:off x="2784341" y="-1"/>
            <a:ext cx="6678306" cy="6857999"/>
          </a:xfrm>
          <a:prstGeom prst="rect">
            <a:avLst/>
          </a:prstGeom>
          <a:solidFill>
            <a:srgbClr val="E6F7FF"/>
          </a:solidFill>
          <a:ln w="38100">
            <a:solidFill>
              <a:srgbClr val="012242"/>
            </a:solidFill>
          </a:ln>
          <a:effectLst>
            <a:outerShdw blurRad="127000" sx="101000" sy="101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ntent Placeholder 2">
            <a:extLst>
              <a:ext uri="{FF2B5EF4-FFF2-40B4-BE49-F238E27FC236}">
                <a16:creationId xmlns:a16="http://schemas.microsoft.com/office/drawing/2014/main" id="{36B8ED4D-58EC-284B-B09D-AA5FD2DD1F01}"/>
              </a:ext>
            </a:extLst>
          </p:cNvPr>
          <p:cNvSpPr>
            <a:spLocks noGrp="1"/>
          </p:cNvSpPr>
          <p:nvPr>
            <p:ph idx="1"/>
          </p:nvPr>
        </p:nvSpPr>
        <p:spPr>
          <a:xfrm>
            <a:off x="3412372" y="1913071"/>
            <a:ext cx="5367254" cy="459582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0" name="Rectangle 29">
            <a:extLst>
              <a:ext uri="{FF2B5EF4-FFF2-40B4-BE49-F238E27FC236}">
                <a16:creationId xmlns:a16="http://schemas.microsoft.com/office/drawing/2014/main" id="{08D22732-964C-4C4E-88D3-14D27BA7AD8E}"/>
              </a:ext>
            </a:extLst>
          </p:cNvPr>
          <p:cNvSpPr/>
          <p:nvPr/>
        </p:nvSpPr>
        <p:spPr>
          <a:xfrm>
            <a:off x="3412373" y="324747"/>
            <a:ext cx="5367254" cy="1175716"/>
          </a:xfrm>
          <a:prstGeom prst="rect">
            <a:avLst/>
          </a:prstGeom>
          <a:solidFill>
            <a:srgbClr val="FFFFFF"/>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b="1" i="0">
              <a:solidFill>
                <a:srgbClr val="012242"/>
              </a:solidFill>
              <a:latin typeface="Source Sans Pro SemiBold" panose="020B0503030403020204" pitchFamily="34" charset="0"/>
              <a:ea typeface="Source Sans Pro SemiBold" panose="020B0503030403020204" pitchFamily="34" charset="0"/>
            </a:endParaRPr>
          </a:p>
        </p:txBody>
      </p:sp>
      <p:sp>
        <p:nvSpPr>
          <p:cNvPr id="33" name="Title 1">
            <a:extLst>
              <a:ext uri="{FF2B5EF4-FFF2-40B4-BE49-F238E27FC236}">
                <a16:creationId xmlns:a16="http://schemas.microsoft.com/office/drawing/2014/main" id="{5162B73A-B742-B642-868D-1C34E7DE7D74}"/>
              </a:ext>
            </a:extLst>
          </p:cNvPr>
          <p:cNvSpPr>
            <a:spLocks noGrp="1"/>
          </p:cNvSpPr>
          <p:nvPr>
            <p:ph type="title" hasCustomPrompt="1"/>
          </p:nvPr>
        </p:nvSpPr>
        <p:spPr>
          <a:xfrm>
            <a:off x="3412366" y="631445"/>
            <a:ext cx="5367260" cy="677796"/>
          </a:xfrm>
        </p:spPr>
        <p:txBody>
          <a:bodyPr lIns="0" tIns="0" rIns="0" bIns="0">
            <a:normAutofit/>
          </a:bodyPr>
          <a:lstStyle>
            <a:lvl1pPr algn="ctr">
              <a:defRPr sz="3600">
                <a:solidFill>
                  <a:schemeClr val="tx1"/>
                </a:solidFill>
              </a:defRPr>
            </a:lvl1pPr>
          </a:lstStyle>
          <a:p>
            <a:r>
              <a:rPr lang="en-US"/>
              <a:t>Title</a:t>
            </a:r>
          </a:p>
        </p:txBody>
      </p:sp>
      <p:sp>
        <p:nvSpPr>
          <p:cNvPr id="18" name="Slide Number Placeholder 5">
            <a:extLst>
              <a:ext uri="{FF2B5EF4-FFF2-40B4-BE49-F238E27FC236}">
                <a16:creationId xmlns:a16="http://schemas.microsoft.com/office/drawing/2014/main" id="{6004CED1-66F3-360A-2377-593A1147CA3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rgbClr val="012242"/>
                </a:solidFill>
                <a:latin typeface="Source Sans Pro" panose="020B0503030403020204" pitchFamily="34" charset="0"/>
                <a:ea typeface="Source Sans Pro" panose="020B0503030403020204" pitchFamily="34" charset="0"/>
              </a:defRPr>
            </a:lvl1pPr>
          </a:lstStyle>
          <a:p>
            <a:fld id="{A69EEC5E-96CE-EC42-B151-A0E1D1F23C5F}" type="slidenum">
              <a:rPr lang="en-US" smtClean="0"/>
              <a:t>‹#›</a:t>
            </a:fld>
            <a:endParaRPr lang="en-US"/>
          </a:p>
        </p:txBody>
      </p:sp>
    </p:spTree>
    <p:extLst>
      <p:ext uri="{BB962C8B-B14F-4D97-AF65-F5344CB8AC3E}">
        <p14:creationId xmlns:p14="http://schemas.microsoft.com/office/powerpoint/2010/main" val="16430343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ntent 2 Column">
    <p:bg>
      <p:bgPr>
        <a:pattFill prst="ltUpDiag">
          <a:fgClr>
            <a:schemeClr val="tx2">
              <a:lumMod val="20000"/>
              <a:lumOff val="80000"/>
            </a:schemeClr>
          </a:fgClr>
          <a:bgClr>
            <a:srgbClr val="FFFFFF"/>
          </a:bgClr>
        </a:patt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35B2DB0E-D720-584A-B7FC-0BC5270CBF65}"/>
              </a:ext>
            </a:extLst>
          </p:cNvPr>
          <p:cNvSpPr/>
          <p:nvPr userDrawn="1"/>
        </p:nvSpPr>
        <p:spPr>
          <a:xfrm>
            <a:off x="-3" y="490022"/>
            <a:ext cx="435667" cy="795122"/>
          </a:xfrm>
          <a:prstGeom prst="rect">
            <a:avLst/>
          </a:prstGeom>
          <a:solidFill>
            <a:srgbClr val="0122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B71CDE5B-2A21-764C-8027-012AFC557E98}"/>
              </a:ext>
            </a:extLst>
          </p:cNvPr>
          <p:cNvSpPr/>
          <p:nvPr/>
        </p:nvSpPr>
        <p:spPr>
          <a:xfrm>
            <a:off x="435665" y="387627"/>
            <a:ext cx="11320669" cy="5822478"/>
          </a:xfrm>
          <a:prstGeom prst="rect">
            <a:avLst/>
          </a:prstGeom>
          <a:solidFill>
            <a:srgbClr val="FFFFFF"/>
          </a:solidFill>
          <a:ln w="38100">
            <a:solidFill>
              <a:srgbClr val="CD3231"/>
            </a:solidFill>
          </a:ln>
          <a:effectLst>
            <a:outerShdw blurRad="127000" sx="101000" sy="101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Connector 16">
            <a:extLst>
              <a:ext uri="{FF2B5EF4-FFF2-40B4-BE49-F238E27FC236}">
                <a16:creationId xmlns:a16="http://schemas.microsoft.com/office/drawing/2014/main" id="{079E311C-E85B-8C49-AB64-2C8F08DA9F6B}"/>
              </a:ext>
            </a:extLst>
          </p:cNvPr>
          <p:cNvCxnSpPr>
            <a:cxnSpLocks/>
          </p:cNvCxnSpPr>
          <p:nvPr/>
        </p:nvCxnSpPr>
        <p:spPr>
          <a:xfrm>
            <a:off x="797790" y="1360600"/>
            <a:ext cx="7299958"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3" name="Content Placeholder 2">
            <a:extLst>
              <a:ext uri="{FF2B5EF4-FFF2-40B4-BE49-F238E27FC236}">
                <a16:creationId xmlns:a16="http://schemas.microsoft.com/office/drawing/2014/main" id="{4A12BBC9-E911-8F4A-92A8-05B8A96F31C7}"/>
              </a:ext>
            </a:extLst>
          </p:cNvPr>
          <p:cNvSpPr>
            <a:spLocks noGrp="1"/>
          </p:cNvSpPr>
          <p:nvPr>
            <p:ph idx="1"/>
          </p:nvPr>
        </p:nvSpPr>
        <p:spPr>
          <a:xfrm>
            <a:off x="797790" y="2527577"/>
            <a:ext cx="5180012" cy="323269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9" name="Straight Connector 18">
            <a:extLst>
              <a:ext uri="{FF2B5EF4-FFF2-40B4-BE49-F238E27FC236}">
                <a16:creationId xmlns:a16="http://schemas.microsoft.com/office/drawing/2014/main" id="{880420E6-D63E-4945-8826-D0ADEC3DF95F}"/>
              </a:ext>
            </a:extLst>
          </p:cNvPr>
          <p:cNvCxnSpPr>
            <a:cxnSpLocks/>
          </p:cNvCxnSpPr>
          <p:nvPr/>
        </p:nvCxnSpPr>
        <p:spPr>
          <a:xfrm>
            <a:off x="2886" y="555334"/>
            <a:ext cx="450579" cy="0"/>
          </a:xfrm>
          <a:prstGeom prst="line">
            <a:avLst/>
          </a:prstGeom>
          <a:solidFill>
            <a:schemeClr val="tx1"/>
          </a:solidFill>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E59A2002-0C95-2F45-B87A-5D788A716ACC}"/>
              </a:ext>
            </a:extLst>
          </p:cNvPr>
          <p:cNvCxnSpPr>
            <a:cxnSpLocks/>
          </p:cNvCxnSpPr>
          <p:nvPr/>
        </p:nvCxnSpPr>
        <p:spPr>
          <a:xfrm>
            <a:off x="2886" y="1225761"/>
            <a:ext cx="450579" cy="0"/>
          </a:xfrm>
          <a:prstGeom prst="line">
            <a:avLst/>
          </a:prstGeom>
          <a:solidFill>
            <a:schemeClr val="tx1"/>
          </a:solidFill>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8" name="Oval 27">
            <a:extLst>
              <a:ext uri="{FF2B5EF4-FFF2-40B4-BE49-F238E27FC236}">
                <a16:creationId xmlns:a16="http://schemas.microsoft.com/office/drawing/2014/main" id="{A46B0F86-661F-B24F-AFDE-8D811EA8FF0E}"/>
              </a:ext>
            </a:extLst>
          </p:cNvPr>
          <p:cNvSpPr/>
          <p:nvPr/>
        </p:nvSpPr>
        <p:spPr>
          <a:xfrm>
            <a:off x="10687138" y="1127403"/>
            <a:ext cx="57150" cy="5715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itle 1">
            <a:extLst>
              <a:ext uri="{FF2B5EF4-FFF2-40B4-BE49-F238E27FC236}">
                <a16:creationId xmlns:a16="http://schemas.microsoft.com/office/drawing/2014/main" id="{BD584993-FF04-8A4E-86EF-F3349C72E72A}"/>
              </a:ext>
            </a:extLst>
          </p:cNvPr>
          <p:cNvSpPr>
            <a:spLocks noGrp="1"/>
          </p:cNvSpPr>
          <p:nvPr>
            <p:ph type="title"/>
          </p:nvPr>
        </p:nvSpPr>
        <p:spPr>
          <a:xfrm>
            <a:off x="797790" y="544712"/>
            <a:ext cx="7812809" cy="823912"/>
          </a:xfrm>
        </p:spPr>
        <p:txBody>
          <a:bodyPr lIns="0" tIns="0" rIns="0" bIns="0" anchor="b"/>
          <a:lstStyle/>
          <a:p>
            <a:r>
              <a:rPr lang="en-US"/>
              <a:t>Click to edit Master title style</a:t>
            </a:r>
          </a:p>
        </p:txBody>
      </p:sp>
      <p:cxnSp>
        <p:nvCxnSpPr>
          <p:cNvPr id="26" name="Straight Connector 25">
            <a:extLst>
              <a:ext uri="{FF2B5EF4-FFF2-40B4-BE49-F238E27FC236}">
                <a16:creationId xmlns:a16="http://schemas.microsoft.com/office/drawing/2014/main" id="{6491EA55-68B2-C641-9BAA-CE75E84EEBFA}"/>
              </a:ext>
            </a:extLst>
          </p:cNvPr>
          <p:cNvCxnSpPr>
            <a:cxnSpLocks/>
          </p:cNvCxnSpPr>
          <p:nvPr/>
        </p:nvCxnSpPr>
        <p:spPr>
          <a:xfrm flipV="1">
            <a:off x="6201842" y="1681163"/>
            <a:ext cx="0" cy="4079111"/>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29" name="Text Placeholder 2">
            <a:extLst>
              <a:ext uri="{FF2B5EF4-FFF2-40B4-BE49-F238E27FC236}">
                <a16:creationId xmlns:a16="http://schemas.microsoft.com/office/drawing/2014/main" id="{1718C80E-ED10-B949-8A76-1E327A51D6F0}"/>
              </a:ext>
            </a:extLst>
          </p:cNvPr>
          <p:cNvSpPr>
            <a:spLocks noGrp="1"/>
          </p:cNvSpPr>
          <p:nvPr>
            <p:ph type="body" idx="11"/>
          </p:nvPr>
        </p:nvSpPr>
        <p:spPr>
          <a:xfrm>
            <a:off x="797790" y="1681163"/>
            <a:ext cx="5180012" cy="823912"/>
          </a:xfrm>
        </p:spPr>
        <p:txBody>
          <a:bodyPr anchor="b">
            <a:normAutofit/>
          </a:bodyPr>
          <a:lstStyle>
            <a:lvl1pPr marL="0" indent="0">
              <a:buNone/>
              <a:defRPr sz="2800" b="1" i="0">
                <a:latin typeface="Source Sans Pro SemiBold" panose="020B0503030403020204" pitchFamily="34" charset="0"/>
                <a:ea typeface="Source Sans Pro SemiBold" panose="020B0503030403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2" name="Content Placeholder 2">
            <a:extLst>
              <a:ext uri="{FF2B5EF4-FFF2-40B4-BE49-F238E27FC236}">
                <a16:creationId xmlns:a16="http://schemas.microsoft.com/office/drawing/2014/main" id="{92EFBD3C-85A5-6043-80DC-FFF35C21F661}"/>
              </a:ext>
            </a:extLst>
          </p:cNvPr>
          <p:cNvSpPr>
            <a:spLocks noGrp="1"/>
          </p:cNvSpPr>
          <p:nvPr>
            <p:ph idx="12"/>
          </p:nvPr>
        </p:nvSpPr>
        <p:spPr>
          <a:xfrm>
            <a:off x="6414518" y="2527577"/>
            <a:ext cx="5180012" cy="323269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3" name="Text Placeholder 2">
            <a:extLst>
              <a:ext uri="{FF2B5EF4-FFF2-40B4-BE49-F238E27FC236}">
                <a16:creationId xmlns:a16="http://schemas.microsoft.com/office/drawing/2014/main" id="{D6A6D005-8223-5F41-9DFF-E3A982FF853D}"/>
              </a:ext>
            </a:extLst>
          </p:cNvPr>
          <p:cNvSpPr>
            <a:spLocks noGrp="1"/>
          </p:cNvSpPr>
          <p:nvPr>
            <p:ph type="body" idx="13"/>
          </p:nvPr>
        </p:nvSpPr>
        <p:spPr>
          <a:xfrm>
            <a:off x="6414518" y="1681163"/>
            <a:ext cx="5180012" cy="823912"/>
          </a:xfrm>
        </p:spPr>
        <p:txBody>
          <a:bodyPr anchor="b">
            <a:normAutofit/>
          </a:bodyPr>
          <a:lstStyle>
            <a:lvl1pPr marL="0" indent="0">
              <a:buNone/>
              <a:defRPr sz="2800" b="1" i="0">
                <a:latin typeface="Source Sans Pro SemiBold" panose="020B0503030403020204" pitchFamily="34" charset="0"/>
                <a:ea typeface="Source Sans Pro SemiBold" panose="020B0503030403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Slide Number Placeholder 5">
            <a:extLst>
              <a:ext uri="{FF2B5EF4-FFF2-40B4-BE49-F238E27FC236}">
                <a16:creationId xmlns:a16="http://schemas.microsoft.com/office/drawing/2014/main" id="{B85E60ED-060D-31AC-B5EE-91071B867C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rgbClr val="012242"/>
                </a:solidFill>
                <a:latin typeface="Source Sans Pro" panose="020B0503030403020204" pitchFamily="34" charset="0"/>
                <a:ea typeface="Source Sans Pro" panose="020B0503030403020204" pitchFamily="34" charset="0"/>
              </a:defRPr>
            </a:lvl1pPr>
          </a:lstStyle>
          <a:p>
            <a:fld id="{A69EEC5E-96CE-EC42-B151-A0E1D1F23C5F}" type="slidenum">
              <a:rPr lang="en-US" smtClean="0"/>
              <a:t>‹#›</a:t>
            </a:fld>
            <a:endParaRPr lang="en-US"/>
          </a:p>
        </p:txBody>
      </p:sp>
      <p:cxnSp>
        <p:nvCxnSpPr>
          <p:cNvPr id="25" name="Straight Connector 24">
            <a:extLst>
              <a:ext uri="{FF2B5EF4-FFF2-40B4-BE49-F238E27FC236}">
                <a16:creationId xmlns:a16="http://schemas.microsoft.com/office/drawing/2014/main" id="{55CCD3F4-199B-44B5-8BA7-9B97B9403C54}"/>
              </a:ext>
            </a:extLst>
          </p:cNvPr>
          <p:cNvCxnSpPr>
            <a:cxnSpLocks/>
          </p:cNvCxnSpPr>
          <p:nvPr userDrawn="1"/>
        </p:nvCxnSpPr>
        <p:spPr>
          <a:xfrm flipH="1">
            <a:off x="2437018" y="6352394"/>
            <a:ext cx="1" cy="369081"/>
          </a:xfrm>
          <a:prstGeom prst="line">
            <a:avLst/>
          </a:prstGeom>
          <a:ln w="25400">
            <a:solidFill>
              <a:srgbClr val="204E78"/>
            </a:solidFill>
          </a:ln>
        </p:spPr>
        <p:style>
          <a:lnRef idx="1">
            <a:schemeClr val="dk1"/>
          </a:lnRef>
          <a:fillRef idx="0">
            <a:schemeClr val="dk1"/>
          </a:fillRef>
          <a:effectRef idx="0">
            <a:schemeClr val="dk1"/>
          </a:effectRef>
          <a:fontRef idx="minor">
            <a:schemeClr val="tx1"/>
          </a:fontRef>
        </p:style>
      </p:cxnSp>
      <p:pic>
        <p:nvPicPr>
          <p:cNvPr id="30" name="Picture 29">
            <a:extLst>
              <a:ext uri="{FF2B5EF4-FFF2-40B4-BE49-F238E27FC236}">
                <a16:creationId xmlns:a16="http://schemas.microsoft.com/office/drawing/2014/main" id="{F90E7438-DEC2-1A34-1C25-4A345B2F7EF8}"/>
              </a:ext>
            </a:extLst>
          </p:cNvPr>
          <p:cNvPicPr>
            <a:picLocks noChangeAspect="1"/>
          </p:cNvPicPr>
          <p:nvPr userDrawn="1"/>
        </p:nvPicPr>
        <p:blipFill>
          <a:blip r:embed="rId2"/>
          <a:stretch>
            <a:fillRect/>
          </a:stretch>
        </p:blipFill>
        <p:spPr>
          <a:xfrm>
            <a:off x="2568438" y="6303046"/>
            <a:ext cx="1581282" cy="467775"/>
          </a:xfrm>
          <a:prstGeom prst="rect">
            <a:avLst/>
          </a:prstGeom>
        </p:spPr>
      </p:pic>
      <p:sp>
        <p:nvSpPr>
          <p:cNvPr id="34" name="Rectangle 33">
            <a:extLst>
              <a:ext uri="{FF2B5EF4-FFF2-40B4-BE49-F238E27FC236}">
                <a16:creationId xmlns:a16="http://schemas.microsoft.com/office/drawing/2014/main" id="{8576736C-5E01-A7CA-764D-7B4E351F34C6}"/>
              </a:ext>
            </a:extLst>
          </p:cNvPr>
          <p:cNvSpPr/>
          <p:nvPr userDrawn="1"/>
        </p:nvSpPr>
        <p:spPr>
          <a:xfrm>
            <a:off x="11756568" y="490022"/>
            <a:ext cx="435667" cy="795122"/>
          </a:xfrm>
          <a:prstGeom prst="rect">
            <a:avLst/>
          </a:prstGeom>
          <a:solidFill>
            <a:srgbClr val="0122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5" name="Straight Connector 34">
            <a:extLst>
              <a:ext uri="{FF2B5EF4-FFF2-40B4-BE49-F238E27FC236}">
                <a16:creationId xmlns:a16="http://schemas.microsoft.com/office/drawing/2014/main" id="{AFE5AA15-C3BD-5B47-B684-6FF1D4B97B00}"/>
              </a:ext>
            </a:extLst>
          </p:cNvPr>
          <p:cNvCxnSpPr>
            <a:cxnSpLocks/>
          </p:cNvCxnSpPr>
          <p:nvPr userDrawn="1"/>
        </p:nvCxnSpPr>
        <p:spPr>
          <a:xfrm>
            <a:off x="11735707" y="555334"/>
            <a:ext cx="450579" cy="0"/>
          </a:xfrm>
          <a:prstGeom prst="line">
            <a:avLst/>
          </a:prstGeom>
          <a:solidFill>
            <a:schemeClr val="tx1"/>
          </a:solidFill>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6333970E-BF13-9FD9-9BEC-372070A69C09}"/>
              </a:ext>
            </a:extLst>
          </p:cNvPr>
          <p:cNvCxnSpPr>
            <a:cxnSpLocks/>
          </p:cNvCxnSpPr>
          <p:nvPr userDrawn="1"/>
        </p:nvCxnSpPr>
        <p:spPr>
          <a:xfrm>
            <a:off x="11735707" y="1225761"/>
            <a:ext cx="450579" cy="0"/>
          </a:xfrm>
          <a:prstGeom prst="line">
            <a:avLst/>
          </a:prstGeom>
          <a:solidFill>
            <a:schemeClr val="tx1"/>
          </a:solidFill>
          <a:ln w="12700">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56540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Content 2 Column">
    <p:bg>
      <p:bgPr>
        <a:pattFill prst="ltUpDiag">
          <a:fgClr>
            <a:schemeClr val="tx2">
              <a:lumMod val="20000"/>
              <a:lumOff val="80000"/>
            </a:schemeClr>
          </a:fgClr>
          <a:bgClr>
            <a:srgbClr val="FFFFFF"/>
          </a:bgClr>
        </a:patt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35B2DB0E-D720-584A-B7FC-0BC5270CBF65}"/>
              </a:ext>
            </a:extLst>
          </p:cNvPr>
          <p:cNvSpPr/>
          <p:nvPr/>
        </p:nvSpPr>
        <p:spPr>
          <a:xfrm>
            <a:off x="-4" y="3031439"/>
            <a:ext cx="12192003" cy="795122"/>
          </a:xfrm>
          <a:prstGeom prst="rect">
            <a:avLst/>
          </a:prstGeom>
          <a:solidFill>
            <a:srgbClr val="0122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1" name="Group 60">
            <a:extLst>
              <a:ext uri="{FF2B5EF4-FFF2-40B4-BE49-F238E27FC236}">
                <a16:creationId xmlns:a16="http://schemas.microsoft.com/office/drawing/2014/main" id="{1CC30938-9291-CE4D-91E2-75F3AA62A467}"/>
              </a:ext>
            </a:extLst>
          </p:cNvPr>
          <p:cNvGrpSpPr/>
          <p:nvPr/>
        </p:nvGrpSpPr>
        <p:grpSpPr>
          <a:xfrm>
            <a:off x="2886" y="3089610"/>
            <a:ext cx="12189114" cy="670427"/>
            <a:chOff x="2886" y="555334"/>
            <a:chExt cx="450579" cy="670427"/>
          </a:xfrm>
        </p:grpSpPr>
        <p:cxnSp>
          <p:nvCxnSpPr>
            <p:cNvPr id="19" name="Straight Connector 18">
              <a:extLst>
                <a:ext uri="{FF2B5EF4-FFF2-40B4-BE49-F238E27FC236}">
                  <a16:creationId xmlns:a16="http://schemas.microsoft.com/office/drawing/2014/main" id="{880420E6-D63E-4945-8826-D0ADEC3DF95F}"/>
                </a:ext>
              </a:extLst>
            </p:cNvPr>
            <p:cNvCxnSpPr>
              <a:cxnSpLocks/>
            </p:cNvCxnSpPr>
            <p:nvPr/>
          </p:nvCxnSpPr>
          <p:spPr>
            <a:xfrm>
              <a:off x="2886" y="555334"/>
              <a:ext cx="450579" cy="0"/>
            </a:xfrm>
            <a:prstGeom prst="line">
              <a:avLst/>
            </a:prstGeom>
            <a:solidFill>
              <a:schemeClr val="tx1"/>
            </a:solidFill>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E59A2002-0C95-2F45-B87A-5D788A716ACC}"/>
                </a:ext>
              </a:extLst>
            </p:cNvPr>
            <p:cNvCxnSpPr>
              <a:cxnSpLocks/>
            </p:cNvCxnSpPr>
            <p:nvPr/>
          </p:nvCxnSpPr>
          <p:spPr>
            <a:xfrm>
              <a:off x="2886" y="1225761"/>
              <a:ext cx="450579" cy="0"/>
            </a:xfrm>
            <a:prstGeom prst="line">
              <a:avLst/>
            </a:prstGeom>
            <a:solidFill>
              <a:schemeClr val="tx1"/>
            </a:solidFill>
            <a:ln w="12700">
              <a:solidFill>
                <a:srgbClr val="FFFFFF"/>
              </a:solidFill>
            </a:ln>
          </p:spPr>
          <p:style>
            <a:lnRef idx="1">
              <a:schemeClr val="accent1"/>
            </a:lnRef>
            <a:fillRef idx="0">
              <a:schemeClr val="accent1"/>
            </a:fillRef>
            <a:effectRef idx="0">
              <a:schemeClr val="accent1"/>
            </a:effectRef>
            <a:fontRef idx="minor">
              <a:schemeClr val="tx1"/>
            </a:fontRef>
          </p:style>
        </p:cxnSp>
      </p:grpSp>
      <p:sp>
        <p:nvSpPr>
          <p:cNvPr id="7" name="Rectangle 6">
            <a:extLst>
              <a:ext uri="{FF2B5EF4-FFF2-40B4-BE49-F238E27FC236}">
                <a16:creationId xmlns:a16="http://schemas.microsoft.com/office/drawing/2014/main" id="{B71CDE5B-2A21-764C-8027-012AFC557E98}"/>
              </a:ext>
            </a:extLst>
          </p:cNvPr>
          <p:cNvSpPr/>
          <p:nvPr/>
        </p:nvSpPr>
        <p:spPr>
          <a:xfrm>
            <a:off x="173619" y="1006997"/>
            <a:ext cx="11864042" cy="5178693"/>
          </a:xfrm>
          <a:prstGeom prst="rect">
            <a:avLst/>
          </a:prstGeom>
          <a:solidFill>
            <a:srgbClr val="E6F7FF"/>
          </a:solidFill>
          <a:ln w="38100">
            <a:solidFill>
              <a:srgbClr val="012242"/>
            </a:solidFill>
          </a:ln>
          <a:effectLst>
            <a:outerShdw blurRad="127000" sx="101000" sy="101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A46B0F86-661F-B24F-AFDE-8D811EA8FF0E}"/>
              </a:ext>
            </a:extLst>
          </p:cNvPr>
          <p:cNvSpPr/>
          <p:nvPr/>
        </p:nvSpPr>
        <p:spPr>
          <a:xfrm>
            <a:off x="10687138" y="1127403"/>
            <a:ext cx="57150" cy="5715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6" name="Straight Connector 25">
            <a:extLst>
              <a:ext uri="{FF2B5EF4-FFF2-40B4-BE49-F238E27FC236}">
                <a16:creationId xmlns:a16="http://schemas.microsoft.com/office/drawing/2014/main" id="{6491EA55-68B2-C641-9BAA-CE75E84EEBFA}"/>
              </a:ext>
            </a:extLst>
          </p:cNvPr>
          <p:cNvCxnSpPr>
            <a:cxnSpLocks/>
            <a:stCxn id="7" idx="2"/>
            <a:endCxn id="7" idx="0"/>
          </p:cNvCxnSpPr>
          <p:nvPr/>
        </p:nvCxnSpPr>
        <p:spPr>
          <a:xfrm flipV="1">
            <a:off x="6105640" y="1006997"/>
            <a:ext cx="0" cy="5178693"/>
          </a:xfrm>
          <a:prstGeom prst="line">
            <a:avLst/>
          </a:prstGeom>
          <a:ln w="38100">
            <a:solidFill>
              <a:srgbClr val="012242"/>
            </a:solidFill>
          </a:ln>
        </p:spPr>
        <p:style>
          <a:lnRef idx="1">
            <a:schemeClr val="accent1"/>
          </a:lnRef>
          <a:fillRef idx="0">
            <a:schemeClr val="accent1"/>
          </a:fillRef>
          <a:effectRef idx="0">
            <a:schemeClr val="accent1"/>
          </a:effectRef>
          <a:fontRef idx="minor">
            <a:schemeClr val="tx1"/>
          </a:fontRef>
        </p:style>
      </p:cxnSp>
      <p:sp>
        <p:nvSpPr>
          <p:cNvPr id="43" name="Content Placeholder 2">
            <a:extLst>
              <a:ext uri="{FF2B5EF4-FFF2-40B4-BE49-F238E27FC236}">
                <a16:creationId xmlns:a16="http://schemas.microsoft.com/office/drawing/2014/main" id="{AD2DC2AD-4BE0-9D42-BB4E-3D6E0564CC76}"/>
              </a:ext>
            </a:extLst>
          </p:cNvPr>
          <p:cNvSpPr>
            <a:spLocks noGrp="1"/>
          </p:cNvSpPr>
          <p:nvPr>
            <p:ph idx="16" hasCustomPrompt="1"/>
          </p:nvPr>
        </p:nvSpPr>
        <p:spPr>
          <a:xfrm>
            <a:off x="610926" y="2107118"/>
            <a:ext cx="5264142" cy="3498552"/>
          </a:xfrm>
        </p:spPr>
        <p:txBody>
          <a:bodyPr/>
          <a:lstStyle>
            <a:lvl1pPr>
              <a:defRPr sz="1400" b="0"/>
            </a:lvl1pPr>
            <a:lvl2pPr marL="457200" indent="0">
              <a:buFont typeface="Arial" panose="020B0604020202020204" pitchFamily="34" charset="0"/>
              <a:buNone/>
              <a:defRPr sz="1200"/>
            </a:lvl2pPr>
          </a:lstStyle>
          <a:p>
            <a:pPr lvl="0"/>
            <a:r>
              <a:rPr lang="en-US"/>
              <a:t>Text Here</a:t>
            </a:r>
          </a:p>
          <a:p>
            <a:pPr lvl="0"/>
            <a:r>
              <a:rPr lang="en-US"/>
              <a:t>Text Here</a:t>
            </a:r>
          </a:p>
          <a:p>
            <a:pPr lvl="0"/>
            <a:r>
              <a:rPr lang="en-US"/>
              <a:t>Text Here</a:t>
            </a:r>
          </a:p>
          <a:p>
            <a:pPr lvl="0"/>
            <a:endParaRPr lang="en-US"/>
          </a:p>
        </p:txBody>
      </p:sp>
      <p:sp>
        <p:nvSpPr>
          <p:cNvPr id="44" name="Rectangle 43">
            <a:extLst>
              <a:ext uri="{FF2B5EF4-FFF2-40B4-BE49-F238E27FC236}">
                <a16:creationId xmlns:a16="http://schemas.microsoft.com/office/drawing/2014/main" id="{DFC4F800-FBBB-3148-8D8C-43F149B43E09}"/>
              </a:ext>
            </a:extLst>
          </p:cNvPr>
          <p:cNvSpPr/>
          <p:nvPr/>
        </p:nvSpPr>
        <p:spPr>
          <a:xfrm>
            <a:off x="610926" y="365611"/>
            <a:ext cx="5171818" cy="1175716"/>
          </a:xfrm>
          <a:prstGeom prst="rect">
            <a:avLst/>
          </a:prstGeom>
          <a:solidFill>
            <a:srgbClr val="FFFFFF"/>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b="1" i="0">
              <a:solidFill>
                <a:srgbClr val="012242"/>
              </a:solidFill>
              <a:latin typeface="Source Sans Pro SemiBold" panose="020B0503030403020204" pitchFamily="34" charset="0"/>
              <a:ea typeface="Source Sans Pro SemiBold" panose="020B0503030403020204" pitchFamily="34" charset="0"/>
            </a:endParaRPr>
          </a:p>
        </p:txBody>
      </p:sp>
      <p:sp>
        <p:nvSpPr>
          <p:cNvPr id="45" name="Title 1">
            <a:extLst>
              <a:ext uri="{FF2B5EF4-FFF2-40B4-BE49-F238E27FC236}">
                <a16:creationId xmlns:a16="http://schemas.microsoft.com/office/drawing/2014/main" id="{CC7DE6F2-2965-0D4D-8557-6200D7A90D64}"/>
              </a:ext>
            </a:extLst>
          </p:cNvPr>
          <p:cNvSpPr>
            <a:spLocks noGrp="1"/>
          </p:cNvSpPr>
          <p:nvPr>
            <p:ph type="title" hasCustomPrompt="1"/>
          </p:nvPr>
        </p:nvSpPr>
        <p:spPr>
          <a:xfrm>
            <a:off x="610919" y="672309"/>
            <a:ext cx="5171818" cy="677796"/>
          </a:xfrm>
        </p:spPr>
        <p:txBody>
          <a:bodyPr lIns="0" tIns="0" rIns="0" bIns="0">
            <a:normAutofit/>
          </a:bodyPr>
          <a:lstStyle>
            <a:lvl1pPr algn="ctr">
              <a:defRPr sz="3600">
                <a:solidFill>
                  <a:schemeClr val="tx1"/>
                </a:solidFill>
              </a:defRPr>
            </a:lvl1pPr>
          </a:lstStyle>
          <a:p>
            <a:r>
              <a:rPr lang="en-US"/>
              <a:t>Team Name</a:t>
            </a:r>
          </a:p>
        </p:txBody>
      </p:sp>
      <p:sp>
        <p:nvSpPr>
          <p:cNvPr id="46" name="Rectangle 45">
            <a:extLst>
              <a:ext uri="{FF2B5EF4-FFF2-40B4-BE49-F238E27FC236}">
                <a16:creationId xmlns:a16="http://schemas.microsoft.com/office/drawing/2014/main" id="{C43649CA-B2F1-804F-B159-15E02DD08390}"/>
              </a:ext>
            </a:extLst>
          </p:cNvPr>
          <p:cNvSpPr/>
          <p:nvPr/>
        </p:nvSpPr>
        <p:spPr>
          <a:xfrm>
            <a:off x="6405637" y="365611"/>
            <a:ext cx="5367254" cy="1175716"/>
          </a:xfrm>
          <a:prstGeom prst="rect">
            <a:avLst/>
          </a:prstGeom>
          <a:solidFill>
            <a:srgbClr val="FFFFFF"/>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b="1" i="0">
              <a:solidFill>
                <a:srgbClr val="012242"/>
              </a:solidFill>
              <a:latin typeface="Source Sans Pro SemiBold" panose="020B0503030403020204" pitchFamily="34" charset="0"/>
              <a:ea typeface="Source Sans Pro SemiBold" panose="020B0503030403020204" pitchFamily="34" charset="0"/>
            </a:endParaRPr>
          </a:p>
        </p:txBody>
      </p:sp>
      <p:cxnSp>
        <p:nvCxnSpPr>
          <p:cNvPr id="56" name="Straight Connector 55">
            <a:extLst>
              <a:ext uri="{FF2B5EF4-FFF2-40B4-BE49-F238E27FC236}">
                <a16:creationId xmlns:a16="http://schemas.microsoft.com/office/drawing/2014/main" id="{C07D8296-F1F1-2C4A-B0F6-142694AB0037}"/>
              </a:ext>
            </a:extLst>
          </p:cNvPr>
          <p:cNvCxnSpPr>
            <a:cxnSpLocks/>
          </p:cNvCxnSpPr>
          <p:nvPr/>
        </p:nvCxnSpPr>
        <p:spPr>
          <a:xfrm flipH="1">
            <a:off x="2437018" y="6352394"/>
            <a:ext cx="1" cy="369081"/>
          </a:xfrm>
          <a:prstGeom prst="line">
            <a:avLst/>
          </a:prstGeom>
          <a:ln w="25400">
            <a:solidFill>
              <a:srgbClr val="204E78"/>
            </a:solidFill>
          </a:ln>
        </p:spPr>
        <p:style>
          <a:lnRef idx="1">
            <a:schemeClr val="dk1"/>
          </a:lnRef>
          <a:fillRef idx="0">
            <a:schemeClr val="dk1"/>
          </a:fillRef>
          <a:effectRef idx="0">
            <a:schemeClr val="dk1"/>
          </a:effectRef>
          <a:fontRef idx="minor">
            <a:schemeClr val="tx1"/>
          </a:fontRef>
        </p:style>
      </p:cxnSp>
      <p:pic>
        <p:nvPicPr>
          <p:cNvPr id="57" name="Picture 56">
            <a:extLst>
              <a:ext uri="{FF2B5EF4-FFF2-40B4-BE49-F238E27FC236}">
                <a16:creationId xmlns:a16="http://schemas.microsoft.com/office/drawing/2014/main" id="{75B37BDE-1BA1-724E-AD65-EB80A85B66D8}"/>
              </a:ext>
            </a:extLst>
          </p:cNvPr>
          <p:cNvPicPr>
            <a:picLocks noChangeAspect="1"/>
          </p:cNvPicPr>
          <p:nvPr/>
        </p:nvPicPr>
        <p:blipFill>
          <a:blip r:embed="rId2"/>
          <a:stretch>
            <a:fillRect/>
          </a:stretch>
        </p:blipFill>
        <p:spPr>
          <a:xfrm>
            <a:off x="2568438" y="6303046"/>
            <a:ext cx="1581282" cy="467775"/>
          </a:xfrm>
          <a:prstGeom prst="rect">
            <a:avLst/>
          </a:prstGeom>
        </p:spPr>
      </p:pic>
      <p:sp>
        <p:nvSpPr>
          <p:cNvPr id="79" name="Content Placeholder 2">
            <a:extLst>
              <a:ext uri="{FF2B5EF4-FFF2-40B4-BE49-F238E27FC236}">
                <a16:creationId xmlns:a16="http://schemas.microsoft.com/office/drawing/2014/main" id="{BAF693BF-9C8A-2D43-AE02-37A9BEB294EC}"/>
              </a:ext>
            </a:extLst>
          </p:cNvPr>
          <p:cNvSpPr>
            <a:spLocks noGrp="1"/>
          </p:cNvSpPr>
          <p:nvPr>
            <p:ph idx="25" hasCustomPrompt="1"/>
          </p:nvPr>
        </p:nvSpPr>
        <p:spPr>
          <a:xfrm>
            <a:off x="6540386" y="2107118"/>
            <a:ext cx="5264142" cy="3498552"/>
          </a:xfrm>
        </p:spPr>
        <p:txBody>
          <a:bodyPr/>
          <a:lstStyle>
            <a:lvl1pPr>
              <a:defRPr sz="1400" b="0"/>
            </a:lvl1pPr>
            <a:lvl2pPr marL="457200" indent="0">
              <a:buFont typeface="Arial" panose="020B0604020202020204" pitchFamily="34" charset="0"/>
              <a:buNone/>
              <a:defRPr sz="1200"/>
            </a:lvl2pPr>
          </a:lstStyle>
          <a:p>
            <a:pPr lvl="0"/>
            <a:r>
              <a:rPr lang="en-US"/>
              <a:t>Text Here</a:t>
            </a:r>
          </a:p>
          <a:p>
            <a:pPr lvl="0"/>
            <a:r>
              <a:rPr lang="en-US"/>
              <a:t>Text Here</a:t>
            </a:r>
          </a:p>
          <a:p>
            <a:pPr lvl="0"/>
            <a:r>
              <a:rPr lang="en-US"/>
              <a:t>Text Here</a:t>
            </a:r>
          </a:p>
          <a:p>
            <a:pPr lvl="0"/>
            <a:endParaRPr lang="en-US"/>
          </a:p>
        </p:txBody>
      </p:sp>
      <p:sp>
        <p:nvSpPr>
          <p:cNvPr id="16" name="Slide Number Placeholder 5">
            <a:extLst>
              <a:ext uri="{FF2B5EF4-FFF2-40B4-BE49-F238E27FC236}">
                <a16:creationId xmlns:a16="http://schemas.microsoft.com/office/drawing/2014/main" id="{89AE6590-35A2-B011-65AF-212518F66FD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rgbClr val="012242"/>
                </a:solidFill>
                <a:latin typeface="Source Sans Pro" panose="020B0503030403020204" pitchFamily="34" charset="0"/>
                <a:ea typeface="Source Sans Pro" panose="020B0503030403020204" pitchFamily="34" charset="0"/>
              </a:defRPr>
            </a:lvl1pPr>
          </a:lstStyle>
          <a:p>
            <a:fld id="{A69EEC5E-96CE-EC42-B151-A0E1D1F23C5F}" type="slidenum">
              <a:rPr lang="en-US" smtClean="0"/>
              <a:t>‹#›</a:t>
            </a:fld>
            <a:endParaRPr lang="en-US"/>
          </a:p>
        </p:txBody>
      </p:sp>
    </p:spTree>
    <p:extLst>
      <p:ext uri="{BB962C8B-B14F-4D97-AF65-F5344CB8AC3E}">
        <p14:creationId xmlns:p14="http://schemas.microsoft.com/office/powerpoint/2010/main" val="9956064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Content 2 Column">
    <p:bg>
      <p:bgPr>
        <a:pattFill prst="ltUpDiag">
          <a:fgClr>
            <a:schemeClr val="tx2">
              <a:lumMod val="20000"/>
              <a:lumOff val="80000"/>
            </a:schemeClr>
          </a:fgClr>
          <a:bgClr>
            <a:srgbClr val="FFFFFF"/>
          </a:bgClr>
        </a:patt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35B2DB0E-D720-584A-B7FC-0BC5270CBF65}"/>
              </a:ext>
            </a:extLst>
          </p:cNvPr>
          <p:cNvSpPr/>
          <p:nvPr/>
        </p:nvSpPr>
        <p:spPr>
          <a:xfrm>
            <a:off x="0" y="3031439"/>
            <a:ext cx="12191999" cy="795122"/>
          </a:xfrm>
          <a:prstGeom prst="rect">
            <a:avLst/>
          </a:prstGeom>
          <a:solidFill>
            <a:srgbClr val="0122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1" name="Group 60">
            <a:extLst>
              <a:ext uri="{FF2B5EF4-FFF2-40B4-BE49-F238E27FC236}">
                <a16:creationId xmlns:a16="http://schemas.microsoft.com/office/drawing/2014/main" id="{1CC30938-9291-CE4D-91E2-75F3AA62A467}"/>
              </a:ext>
            </a:extLst>
          </p:cNvPr>
          <p:cNvGrpSpPr/>
          <p:nvPr/>
        </p:nvGrpSpPr>
        <p:grpSpPr>
          <a:xfrm>
            <a:off x="2886" y="3089610"/>
            <a:ext cx="12189114" cy="670427"/>
            <a:chOff x="2886" y="555334"/>
            <a:chExt cx="450579" cy="670427"/>
          </a:xfrm>
        </p:grpSpPr>
        <p:cxnSp>
          <p:nvCxnSpPr>
            <p:cNvPr id="19" name="Straight Connector 18">
              <a:extLst>
                <a:ext uri="{FF2B5EF4-FFF2-40B4-BE49-F238E27FC236}">
                  <a16:creationId xmlns:a16="http://schemas.microsoft.com/office/drawing/2014/main" id="{880420E6-D63E-4945-8826-D0ADEC3DF95F}"/>
                </a:ext>
              </a:extLst>
            </p:cNvPr>
            <p:cNvCxnSpPr>
              <a:cxnSpLocks/>
            </p:cNvCxnSpPr>
            <p:nvPr/>
          </p:nvCxnSpPr>
          <p:spPr>
            <a:xfrm>
              <a:off x="2886" y="555334"/>
              <a:ext cx="450579" cy="0"/>
            </a:xfrm>
            <a:prstGeom prst="line">
              <a:avLst/>
            </a:prstGeom>
            <a:solidFill>
              <a:schemeClr val="tx1"/>
            </a:solidFill>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E59A2002-0C95-2F45-B87A-5D788A716ACC}"/>
                </a:ext>
              </a:extLst>
            </p:cNvPr>
            <p:cNvCxnSpPr>
              <a:cxnSpLocks/>
            </p:cNvCxnSpPr>
            <p:nvPr/>
          </p:nvCxnSpPr>
          <p:spPr>
            <a:xfrm>
              <a:off x="2886" y="1225761"/>
              <a:ext cx="450579" cy="0"/>
            </a:xfrm>
            <a:prstGeom prst="line">
              <a:avLst/>
            </a:prstGeom>
            <a:solidFill>
              <a:schemeClr val="tx1"/>
            </a:solidFill>
            <a:ln w="12700">
              <a:solidFill>
                <a:srgbClr val="FFFFFF"/>
              </a:solidFill>
            </a:ln>
          </p:spPr>
          <p:style>
            <a:lnRef idx="1">
              <a:schemeClr val="accent1"/>
            </a:lnRef>
            <a:fillRef idx="0">
              <a:schemeClr val="accent1"/>
            </a:fillRef>
            <a:effectRef idx="0">
              <a:schemeClr val="accent1"/>
            </a:effectRef>
            <a:fontRef idx="minor">
              <a:schemeClr val="tx1"/>
            </a:fontRef>
          </p:style>
        </p:cxnSp>
      </p:grpSp>
      <p:sp>
        <p:nvSpPr>
          <p:cNvPr id="7" name="Rectangle 6">
            <a:extLst>
              <a:ext uri="{FF2B5EF4-FFF2-40B4-BE49-F238E27FC236}">
                <a16:creationId xmlns:a16="http://schemas.microsoft.com/office/drawing/2014/main" id="{B71CDE5B-2A21-764C-8027-012AFC557E98}"/>
              </a:ext>
            </a:extLst>
          </p:cNvPr>
          <p:cNvSpPr/>
          <p:nvPr/>
        </p:nvSpPr>
        <p:spPr>
          <a:xfrm>
            <a:off x="6095999" y="1006998"/>
            <a:ext cx="5941661" cy="5178694"/>
          </a:xfrm>
          <a:prstGeom prst="rect">
            <a:avLst/>
          </a:prstGeom>
          <a:solidFill>
            <a:srgbClr val="E6F7FF"/>
          </a:solidFill>
          <a:ln w="38100">
            <a:solidFill>
              <a:srgbClr val="012242"/>
            </a:solidFill>
          </a:ln>
          <a:effectLst>
            <a:outerShdw blurRad="127000" sx="101000" sy="101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A46B0F86-661F-B24F-AFDE-8D811EA8FF0E}"/>
              </a:ext>
            </a:extLst>
          </p:cNvPr>
          <p:cNvSpPr/>
          <p:nvPr/>
        </p:nvSpPr>
        <p:spPr>
          <a:xfrm>
            <a:off x="10687138" y="1127403"/>
            <a:ext cx="57150" cy="5715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C43649CA-B2F1-804F-B159-15E02DD08390}"/>
              </a:ext>
            </a:extLst>
          </p:cNvPr>
          <p:cNvSpPr/>
          <p:nvPr/>
        </p:nvSpPr>
        <p:spPr>
          <a:xfrm>
            <a:off x="6405637" y="365611"/>
            <a:ext cx="5367254" cy="1175716"/>
          </a:xfrm>
          <a:prstGeom prst="rect">
            <a:avLst/>
          </a:prstGeom>
          <a:solidFill>
            <a:srgbClr val="FFFFFF"/>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b="1" i="0">
              <a:solidFill>
                <a:srgbClr val="012242"/>
              </a:solidFill>
              <a:latin typeface="Source Sans Pro SemiBold" panose="020B0503030403020204" pitchFamily="34" charset="0"/>
              <a:ea typeface="Source Sans Pro SemiBold" panose="020B0503030403020204" pitchFamily="34" charset="0"/>
            </a:endParaRPr>
          </a:p>
        </p:txBody>
      </p:sp>
      <p:cxnSp>
        <p:nvCxnSpPr>
          <p:cNvPr id="56" name="Straight Connector 55">
            <a:extLst>
              <a:ext uri="{FF2B5EF4-FFF2-40B4-BE49-F238E27FC236}">
                <a16:creationId xmlns:a16="http://schemas.microsoft.com/office/drawing/2014/main" id="{C07D8296-F1F1-2C4A-B0F6-142694AB0037}"/>
              </a:ext>
            </a:extLst>
          </p:cNvPr>
          <p:cNvCxnSpPr>
            <a:cxnSpLocks/>
          </p:cNvCxnSpPr>
          <p:nvPr/>
        </p:nvCxnSpPr>
        <p:spPr>
          <a:xfrm flipH="1">
            <a:off x="2437018" y="6352394"/>
            <a:ext cx="1" cy="369081"/>
          </a:xfrm>
          <a:prstGeom prst="line">
            <a:avLst/>
          </a:prstGeom>
          <a:ln w="25400">
            <a:solidFill>
              <a:srgbClr val="204E78"/>
            </a:solidFill>
          </a:ln>
        </p:spPr>
        <p:style>
          <a:lnRef idx="1">
            <a:schemeClr val="dk1"/>
          </a:lnRef>
          <a:fillRef idx="0">
            <a:schemeClr val="dk1"/>
          </a:fillRef>
          <a:effectRef idx="0">
            <a:schemeClr val="dk1"/>
          </a:effectRef>
          <a:fontRef idx="minor">
            <a:schemeClr val="tx1"/>
          </a:fontRef>
        </p:style>
      </p:cxnSp>
      <p:pic>
        <p:nvPicPr>
          <p:cNvPr id="57" name="Picture 56">
            <a:extLst>
              <a:ext uri="{FF2B5EF4-FFF2-40B4-BE49-F238E27FC236}">
                <a16:creationId xmlns:a16="http://schemas.microsoft.com/office/drawing/2014/main" id="{75B37BDE-1BA1-724E-AD65-EB80A85B66D8}"/>
              </a:ext>
            </a:extLst>
          </p:cNvPr>
          <p:cNvPicPr>
            <a:picLocks noChangeAspect="1"/>
          </p:cNvPicPr>
          <p:nvPr/>
        </p:nvPicPr>
        <p:blipFill>
          <a:blip r:embed="rId2"/>
          <a:stretch>
            <a:fillRect/>
          </a:stretch>
        </p:blipFill>
        <p:spPr>
          <a:xfrm>
            <a:off x="2568438" y="6303046"/>
            <a:ext cx="1581282" cy="467775"/>
          </a:xfrm>
          <a:prstGeom prst="rect">
            <a:avLst/>
          </a:prstGeom>
        </p:spPr>
      </p:pic>
      <p:sp>
        <p:nvSpPr>
          <p:cNvPr id="79" name="Content Placeholder 2">
            <a:extLst>
              <a:ext uri="{FF2B5EF4-FFF2-40B4-BE49-F238E27FC236}">
                <a16:creationId xmlns:a16="http://schemas.microsoft.com/office/drawing/2014/main" id="{BAF693BF-9C8A-2D43-AE02-37A9BEB294EC}"/>
              </a:ext>
            </a:extLst>
          </p:cNvPr>
          <p:cNvSpPr>
            <a:spLocks noGrp="1"/>
          </p:cNvSpPr>
          <p:nvPr>
            <p:ph idx="25" hasCustomPrompt="1"/>
          </p:nvPr>
        </p:nvSpPr>
        <p:spPr>
          <a:xfrm>
            <a:off x="6540386" y="2107118"/>
            <a:ext cx="5264142" cy="3743884"/>
          </a:xfrm>
        </p:spPr>
        <p:txBody>
          <a:bodyPr/>
          <a:lstStyle>
            <a:lvl1pPr>
              <a:defRPr sz="1400" b="0"/>
            </a:lvl1pPr>
            <a:lvl2pPr marL="457200" indent="0">
              <a:buFont typeface="Arial" panose="020B0604020202020204" pitchFamily="34" charset="0"/>
              <a:buNone/>
              <a:defRPr sz="1200"/>
            </a:lvl2pPr>
          </a:lstStyle>
          <a:p>
            <a:pPr lvl="0"/>
            <a:r>
              <a:rPr lang="en-US"/>
              <a:t>Text Here</a:t>
            </a:r>
          </a:p>
          <a:p>
            <a:pPr lvl="0"/>
            <a:r>
              <a:rPr lang="en-US"/>
              <a:t>Text Here</a:t>
            </a:r>
          </a:p>
          <a:p>
            <a:pPr lvl="0"/>
            <a:r>
              <a:rPr lang="en-US"/>
              <a:t>Text Here</a:t>
            </a:r>
          </a:p>
          <a:p>
            <a:pPr lvl="0"/>
            <a:endParaRPr lang="en-US"/>
          </a:p>
        </p:txBody>
      </p:sp>
      <p:sp>
        <p:nvSpPr>
          <p:cNvPr id="45" name="Title 1">
            <a:extLst>
              <a:ext uri="{FF2B5EF4-FFF2-40B4-BE49-F238E27FC236}">
                <a16:creationId xmlns:a16="http://schemas.microsoft.com/office/drawing/2014/main" id="{CC7DE6F2-2965-0D4D-8557-6200D7A90D64}"/>
              </a:ext>
            </a:extLst>
          </p:cNvPr>
          <p:cNvSpPr>
            <a:spLocks noGrp="1"/>
          </p:cNvSpPr>
          <p:nvPr>
            <p:ph type="title" hasCustomPrompt="1"/>
          </p:nvPr>
        </p:nvSpPr>
        <p:spPr>
          <a:xfrm>
            <a:off x="6490302" y="672309"/>
            <a:ext cx="5171818" cy="677796"/>
          </a:xfrm>
        </p:spPr>
        <p:txBody>
          <a:bodyPr lIns="0" tIns="0" rIns="0" bIns="0">
            <a:normAutofit/>
          </a:bodyPr>
          <a:lstStyle>
            <a:lvl1pPr algn="ctr">
              <a:defRPr sz="3600">
                <a:solidFill>
                  <a:schemeClr val="tx1"/>
                </a:solidFill>
              </a:defRPr>
            </a:lvl1pPr>
          </a:lstStyle>
          <a:p>
            <a:r>
              <a:rPr lang="en-US"/>
              <a:t>Team Name</a:t>
            </a:r>
          </a:p>
        </p:txBody>
      </p:sp>
      <p:sp>
        <p:nvSpPr>
          <p:cNvPr id="13" name="Slide Number Placeholder 5">
            <a:extLst>
              <a:ext uri="{FF2B5EF4-FFF2-40B4-BE49-F238E27FC236}">
                <a16:creationId xmlns:a16="http://schemas.microsoft.com/office/drawing/2014/main" id="{4C5DEB83-250B-5C71-FC12-7A900B771E9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rgbClr val="012242"/>
                </a:solidFill>
                <a:latin typeface="Source Sans Pro" panose="020B0503030403020204" pitchFamily="34" charset="0"/>
                <a:ea typeface="Source Sans Pro" panose="020B0503030403020204" pitchFamily="34" charset="0"/>
              </a:defRPr>
            </a:lvl1pPr>
          </a:lstStyle>
          <a:p>
            <a:fld id="{A69EEC5E-96CE-EC42-B151-A0E1D1F23C5F}" type="slidenum">
              <a:rPr lang="en-US" smtClean="0"/>
              <a:t>‹#›</a:t>
            </a:fld>
            <a:endParaRPr lang="en-US"/>
          </a:p>
        </p:txBody>
      </p:sp>
    </p:spTree>
    <p:extLst>
      <p:ext uri="{BB962C8B-B14F-4D97-AF65-F5344CB8AC3E}">
        <p14:creationId xmlns:p14="http://schemas.microsoft.com/office/powerpoint/2010/main" val="9391564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wo Majors">
    <p:spTree>
      <p:nvGrpSpPr>
        <p:cNvPr id="1" name=""/>
        <p:cNvGrpSpPr/>
        <p:nvPr/>
      </p:nvGrpSpPr>
      <p:grpSpPr>
        <a:xfrm>
          <a:off x="0" y="0"/>
          <a:ext cx="0" cy="0"/>
          <a:chOff x="0" y="0"/>
          <a:chExt cx="0" cy="0"/>
        </a:xfrm>
      </p:grpSpPr>
      <p:grpSp>
        <p:nvGrpSpPr>
          <p:cNvPr id="48" name="Group 47">
            <a:extLst>
              <a:ext uri="{FF2B5EF4-FFF2-40B4-BE49-F238E27FC236}">
                <a16:creationId xmlns:a16="http://schemas.microsoft.com/office/drawing/2014/main" id="{4172C43B-C10A-CC4D-8B12-960CB8E74B97}"/>
              </a:ext>
            </a:extLst>
          </p:cNvPr>
          <p:cNvGrpSpPr/>
          <p:nvPr/>
        </p:nvGrpSpPr>
        <p:grpSpPr>
          <a:xfrm>
            <a:off x="474876" y="490022"/>
            <a:ext cx="6313129" cy="795122"/>
            <a:chOff x="6063267" y="490022"/>
            <a:chExt cx="486201" cy="795122"/>
          </a:xfrm>
        </p:grpSpPr>
        <p:sp>
          <p:nvSpPr>
            <p:cNvPr id="34" name="Rectangle 33">
              <a:extLst>
                <a:ext uri="{FF2B5EF4-FFF2-40B4-BE49-F238E27FC236}">
                  <a16:creationId xmlns:a16="http://schemas.microsoft.com/office/drawing/2014/main" id="{008ACFA8-0A58-7941-AA71-D007F1BFB7A8}"/>
                </a:ext>
              </a:extLst>
            </p:cNvPr>
            <p:cNvSpPr/>
            <p:nvPr/>
          </p:nvSpPr>
          <p:spPr>
            <a:xfrm>
              <a:off x="6063268" y="490022"/>
              <a:ext cx="468399" cy="795122"/>
            </a:xfrm>
            <a:prstGeom prst="rect">
              <a:avLst/>
            </a:prstGeom>
            <a:solidFill>
              <a:srgbClr val="0122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7" name="Group 46">
              <a:extLst>
                <a:ext uri="{FF2B5EF4-FFF2-40B4-BE49-F238E27FC236}">
                  <a16:creationId xmlns:a16="http://schemas.microsoft.com/office/drawing/2014/main" id="{8868C9AD-DB94-C741-858E-F9BD18938E91}"/>
                </a:ext>
              </a:extLst>
            </p:cNvPr>
            <p:cNvGrpSpPr/>
            <p:nvPr/>
          </p:nvGrpSpPr>
          <p:grpSpPr>
            <a:xfrm>
              <a:off x="6063267" y="555334"/>
              <a:ext cx="486201" cy="670427"/>
              <a:chOff x="6098889" y="555334"/>
              <a:chExt cx="450579" cy="670427"/>
            </a:xfrm>
          </p:grpSpPr>
          <p:cxnSp>
            <p:nvCxnSpPr>
              <p:cNvPr id="35" name="Straight Connector 34">
                <a:extLst>
                  <a:ext uri="{FF2B5EF4-FFF2-40B4-BE49-F238E27FC236}">
                    <a16:creationId xmlns:a16="http://schemas.microsoft.com/office/drawing/2014/main" id="{A180AFAE-8DA1-4A4D-9F3B-AF6D6B6F497E}"/>
                  </a:ext>
                </a:extLst>
              </p:cNvPr>
              <p:cNvCxnSpPr>
                <a:cxnSpLocks/>
              </p:cNvCxnSpPr>
              <p:nvPr/>
            </p:nvCxnSpPr>
            <p:spPr>
              <a:xfrm>
                <a:off x="6098889" y="555334"/>
                <a:ext cx="450579" cy="0"/>
              </a:xfrm>
              <a:prstGeom prst="line">
                <a:avLst/>
              </a:prstGeom>
              <a:solidFill>
                <a:schemeClr val="tx1"/>
              </a:solidFill>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E14070B-F596-D646-A908-95A344B199AC}"/>
                  </a:ext>
                </a:extLst>
              </p:cNvPr>
              <p:cNvCxnSpPr>
                <a:cxnSpLocks/>
              </p:cNvCxnSpPr>
              <p:nvPr/>
            </p:nvCxnSpPr>
            <p:spPr>
              <a:xfrm>
                <a:off x="6098889" y="1225761"/>
                <a:ext cx="450579" cy="0"/>
              </a:xfrm>
              <a:prstGeom prst="line">
                <a:avLst/>
              </a:prstGeom>
              <a:solidFill>
                <a:schemeClr val="tx1"/>
              </a:solidFill>
              <a:ln w="12700">
                <a:solidFill>
                  <a:srgbClr val="FFFFFF"/>
                </a:solidFill>
              </a:ln>
            </p:spPr>
            <p:style>
              <a:lnRef idx="1">
                <a:schemeClr val="accent1"/>
              </a:lnRef>
              <a:fillRef idx="0">
                <a:schemeClr val="accent1"/>
              </a:fillRef>
              <a:effectRef idx="0">
                <a:schemeClr val="accent1"/>
              </a:effectRef>
              <a:fontRef idx="minor">
                <a:schemeClr val="tx1"/>
              </a:fontRef>
            </p:style>
          </p:cxnSp>
        </p:grpSp>
      </p:grpSp>
      <p:sp>
        <p:nvSpPr>
          <p:cNvPr id="27" name="Rectangle 26">
            <a:extLst>
              <a:ext uri="{FF2B5EF4-FFF2-40B4-BE49-F238E27FC236}">
                <a16:creationId xmlns:a16="http://schemas.microsoft.com/office/drawing/2014/main" id="{55F85711-EB79-A343-9F5A-1781361C70BC}"/>
              </a:ext>
            </a:extLst>
          </p:cNvPr>
          <p:cNvSpPr/>
          <p:nvPr/>
        </p:nvSpPr>
        <p:spPr>
          <a:xfrm>
            <a:off x="6531667" y="387626"/>
            <a:ext cx="5224667" cy="5913919"/>
          </a:xfrm>
          <a:prstGeom prst="rect">
            <a:avLst/>
          </a:prstGeom>
          <a:solidFill>
            <a:srgbClr val="FFFFFF"/>
          </a:solidFill>
          <a:ln w="38100">
            <a:solidFill>
              <a:srgbClr val="CD323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6" name="Group 45">
            <a:extLst>
              <a:ext uri="{FF2B5EF4-FFF2-40B4-BE49-F238E27FC236}">
                <a16:creationId xmlns:a16="http://schemas.microsoft.com/office/drawing/2014/main" id="{62293EEF-79D6-FE42-A0E6-37B70307224A}"/>
              </a:ext>
            </a:extLst>
          </p:cNvPr>
          <p:cNvGrpSpPr/>
          <p:nvPr/>
        </p:nvGrpSpPr>
        <p:grpSpPr>
          <a:xfrm>
            <a:off x="9642362" y="573501"/>
            <a:ext cx="2582370" cy="795122"/>
            <a:chOff x="9642362" y="573501"/>
            <a:chExt cx="2582370" cy="795122"/>
          </a:xfrm>
        </p:grpSpPr>
        <p:sp>
          <p:nvSpPr>
            <p:cNvPr id="28" name="Rectangle 27">
              <a:extLst>
                <a:ext uri="{FF2B5EF4-FFF2-40B4-BE49-F238E27FC236}">
                  <a16:creationId xmlns:a16="http://schemas.microsoft.com/office/drawing/2014/main" id="{A50478AC-AFCF-5A47-9D27-F87634DA6032}"/>
                </a:ext>
              </a:extLst>
            </p:cNvPr>
            <p:cNvSpPr/>
            <p:nvPr/>
          </p:nvSpPr>
          <p:spPr>
            <a:xfrm>
              <a:off x="9642362" y="573501"/>
              <a:ext cx="2549639" cy="795122"/>
            </a:xfrm>
            <a:prstGeom prst="rect">
              <a:avLst/>
            </a:prstGeom>
            <a:solidFill>
              <a:srgbClr val="0122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Straight Connector 28">
              <a:extLst>
                <a:ext uri="{FF2B5EF4-FFF2-40B4-BE49-F238E27FC236}">
                  <a16:creationId xmlns:a16="http://schemas.microsoft.com/office/drawing/2014/main" id="{E0FC5F06-41A9-864E-8980-93E3C5F22D32}"/>
                </a:ext>
              </a:extLst>
            </p:cNvPr>
            <p:cNvCxnSpPr>
              <a:cxnSpLocks/>
            </p:cNvCxnSpPr>
            <p:nvPr/>
          </p:nvCxnSpPr>
          <p:spPr>
            <a:xfrm>
              <a:off x="9642362" y="638813"/>
              <a:ext cx="2549638" cy="0"/>
            </a:xfrm>
            <a:prstGeom prst="line">
              <a:avLst/>
            </a:prstGeom>
            <a:solidFill>
              <a:schemeClr val="tx1"/>
            </a:solidFill>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06AB3018-6EDF-CD41-A974-48FA535DE48F}"/>
                </a:ext>
              </a:extLst>
            </p:cNvPr>
            <p:cNvCxnSpPr>
              <a:cxnSpLocks/>
            </p:cNvCxnSpPr>
            <p:nvPr/>
          </p:nvCxnSpPr>
          <p:spPr>
            <a:xfrm>
              <a:off x="9642362" y="1309240"/>
              <a:ext cx="2549638" cy="0"/>
            </a:xfrm>
            <a:prstGeom prst="line">
              <a:avLst/>
            </a:prstGeom>
            <a:solidFill>
              <a:schemeClr val="tx1"/>
            </a:solidFill>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F9313EBE-BA05-C240-A8EB-0ACCC19F060C}"/>
                </a:ext>
              </a:extLst>
            </p:cNvPr>
            <p:cNvSpPr txBox="1"/>
            <p:nvPr/>
          </p:nvSpPr>
          <p:spPr>
            <a:xfrm>
              <a:off x="10241416" y="647896"/>
              <a:ext cx="1983316" cy="646331"/>
            </a:xfrm>
            <a:prstGeom prst="rect">
              <a:avLst/>
            </a:prstGeom>
            <a:noFill/>
          </p:spPr>
          <p:txBody>
            <a:bodyPr wrap="square" rtlCol="0">
              <a:spAutoFit/>
            </a:bodyPr>
            <a:lstStyle/>
            <a:p>
              <a:r>
                <a:rPr lang="en-US" sz="2400" b="1" i="0" dirty="0">
                  <a:solidFill>
                    <a:srgbClr val="FFFFFF"/>
                  </a:solidFill>
                  <a:latin typeface="Source Sans Pro SemiBold" panose="020B0503030403020204" pitchFamily="34" charset="0"/>
                  <a:ea typeface="Source Sans Pro SemiBold" panose="020B0503030403020204" pitchFamily="34" charset="0"/>
                </a:rPr>
                <a:t>GLOBAL</a:t>
              </a:r>
              <a:endParaRPr lang="en-US" b="1" i="0" dirty="0">
                <a:solidFill>
                  <a:srgbClr val="FFFFFF"/>
                </a:solidFill>
                <a:latin typeface="Source Sans Pro SemiBold" panose="020B0503030403020204" pitchFamily="34" charset="0"/>
                <a:ea typeface="Source Sans Pro SemiBold" panose="020B0503030403020204" pitchFamily="34" charset="0"/>
              </a:endParaRPr>
            </a:p>
            <a:p>
              <a:r>
                <a:rPr lang="en-US" sz="1200" dirty="0">
                  <a:solidFill>
                    <a:srgbClr val="FFFFFF"/>
                  </a:solidFill>
                  <a:latin typeface="Source Sans Pro" panose="020B0503030403020204" pitchFamily="34" charset="0"/>
                  <a:ea typeface="Source Sans Pro" panose="020B0503030403020204" pitchFamily="34" charset="0"/>
                </a:rPr>
                <a:t>RAIO     CASE MANAGEMENT </a:t>
              </a:r>
            </a:p>
          </p:txBody>
        </p:sp>
        <p:sp>
          <p:nvSpPr>
            <p:cNvPr id="32" name="Oval 31">
              <a:extLst>
                <a:ext uri="{FF2B5EF4-FFF2-40B4-BE49-F238E27FC236}">
                  <a16:creationId xmlns:a16="http://schemas.microsoft.com/office/drawing/2014/main" id="{5F4F44E5-67E3-EF47-81C8-331771570F02}"/>
                </a:ext>
              </a:extLst>
            </p:cNvPr>
            <p:cNvSpPr/>
            <p:nvPr/>
          </p:nvSpPr>
          <p:spPr>
            <a:xfrm>
              <a:off x="10687138" y="1127403"/>
              <a:ext cx="57150" cy="5715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3" name="Picture 32">
              <a:extLst>
                <a:ext uri="{FF2B5EF4-FFF2-40B4-BE49-F238E27FC236}">
                  <a16:creationId xmlns:a16="http://schemas.microsoft.com/office/drawing/2014/main" id="{A22FD19D-2C55-9841-A74C-ABFB214B70C8}"/>
                </a:ext>
              </a:extLst>
            </p:cNvPr>
            <p:cNvPicPr>
              <a:picLocks noChangeAspect="1"/>
            </p:cNvPicPr>
            <p:nvPr/>
          </p:nvPicPr>
          <p:blipFill>
            <a:blip r:embed="rId2"/>
            <a:stretch>
              <a:fillRect/>
            </a:stretch>
          </p:blipFill>
          <p:spPr>
            <a:xfrm>
              <a:off x="9675092" y="647896"/>
              <a:ext cx="649920" cy="646330"/>
            </a:xfrm>
            <a:prstGeom prst="rect">
              <a:avLst/>
            </a:prstGeom>
            <a:ln>
              <a:noFill/>
            </a:ln>
          </p:spPr>
        </p:pic>
      </p:grpSp>
      <p:sp>
        <p:nvSpPr>
          <p:cNvPr id="50" name="Content Placeholder 2">
            <a:extLst>
              <a:ext uri="{FF2B5EF4-FFF2-40B4-BE49-F238E27FC236}">
                <a16:creationId xmlns:a16="http://schemas.microsoft.com/office/drawing/2014/main" id="{783D1695-B14E-8246-904E-1C320732BEA7}"/>
              </a:ext>
            </a:extLst>
          </p:cNvPr>
          <p:cNvSpPr>
            <a:spLocks noGrp="1"/>
          </p:cNvSpPr>
          <p:nvPr>
            <p:ph idx="1"/>
          </p:nvPr>
        </p:nvSpPr>
        <p:spPr>
          <a:xfrm>
            <a:off x="6788007" y="1664060"/>
            <a:ext cx="4554070" cy="454604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43" name="Straight Connector 42">
            <a:extLst>
              <a:ext uri="{FF2B5EF4-FFF2-40B4-BE49-F238E27FC236}">
                <a16:creationId xmlns:a16="http://schemas.microsoft.com/office/drawing/2014/main" id="{1BBD79DC-BC61-5740-8A80-1C34A52DC17D}"/>
              </a:ext>
            </a:extLst>
          </p:cNvPr>
          <p:cNvCxnSpPr>
            <a:cxnSpLocks/>
          </p:cNvCxnSpPr>
          <p:nvPr/>
        </p:nvCxnSpPr>
        <p:spPr>
          <a:xfrm>
            <a:off x="6788007" y="1350379"/>
            <a:ext cx="2602178"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38" name="Picture 37">
            <a:extLst>
              <a:ext uri="{FF2B5EF4-FFF2-40B4-BE49-F238E27FC236}">
                <a16:creationId xmlns:a16="http://schemas.microsoft.com/office/drawing/2014/main" id="{C4D31894-5320-3B49-B904-3AC58DD3824E}"/>
              </a:ext>
            </a:extLst>
          </p:cNvPr>
          <p:cNvPicPr>
            <a:picLocks noChangeAspect="1"/>
          </p:cNvPicPr>
          <p:nvPr/>
        </p:nvPicPr>
        <p:blipFill rotWithShape="1">
          <a:blip r:embed="rId3"/>
          <a:srcRect t="24735" r="21778" b="24193"/>
          <a:stretch/>
        </p:blipFill>
        <p:spPr>
          <a:xfrm>
            <a:off x="1729252" y="6352394"/>
            <a:ext cx="575278" cy="373038"/>
          </a:xfrm>
          <a:prstGeom prst="rect">
            <a:avLst/>
          </a:prstGeom>
        </p:spPr>
      </p:pic>
      <p:pic>
        <p:nvPicPr>
          <p:cNvPr id="39" name="Picture 38">
            <a:extLst>
              <a:ext uri="{FF2B5EF4-FFF2-40B4-BE49-F238E27FC236}">
                <a16:creationId xmlns:a16="http://schemas.microsoft.com/office/drawing/2014/main" id="{DA66DB45-6D3D-4B4F-B0C6-B7EFC5E60AAA}"/>
              </a:ext>
            </a:extLst>
          </p:cNvPr>
          <p:cNvPicPr>
            <a:picLocks noChangeAspect="1"/>
          </p:cNvPicPr>
          <p:nvPr/>
        </p:nvPicPr>
        <p:blipFill>
          <a:blip r:embed="rId4"/>
          <a:stretch>
            <a:fillRect/>
          </a:stretch>
        </p:blipFill>
        <p:spPr>
          <a:xfrm>
            <a:off x="223065" y="6356350"/>
            <a:ext cx="1230270" cy="369081"/>
          </a:xfrm>
          <a:prstGeom prst="rect">
            <a:avLst/>
          </a:prstGeom>
        </p:spPr>
      </p:pic>
      <p:cxnSp>
        <p:nvCxnSpPr>
          <p:cNvPr id="40" name="Straight Connector 39">
            <a:extLst>
              <a:ext uri="{FF2B5EF4-FFF2-40B4-BE49-F238E27FC236}">
                <a16:creationId xmlns:a16="http://schemas.microsoft.com/office/drawing/2014/main" id="{42ACEAEC-CBDF-F746-8BC5-08B9062E753A}"/>
              </a:ext>
            </a:extLst>
          </p:cNvPr>
          <p:cNvCxnSpPr>
            <a:cxnSpLocks/>
          </p:cNvCxnSpPr>
          <p:nvPr/>
        </p:nvCxnSpPr>
        <p:spPr>
          <a:xfrm flipH="1">
            <a:off x="1603649" y="6352394"/>
            <a:ext cx="1" cy="369081"/>
          </a:xfrm>
          <a:prstGeom prst="line">
            <a:avLst/>
          </a:prstGeom>
          <a:ln w="25400">
            <a:solidFill>
              <a:srgbClr val="204E78"/>
            </a:solidFill>
          </a:ln>
        </p:spPr>
        <p:style>
          <a:lnRef idx="1">
            <a:schemeClr val="dk1"/>
          </a:lnRef>
          <a:fillRef idx="0">
            <a:schemeClr val="dk1"/>
          </a:fillRef>
          <a:effectRef idx="0">
            <a:schemeClr val="dk1"/>
          </a:effectRef>
          <a:fontRef idx="minor">
            <a:schemeClr val="tx1"/>
          </a:fontRef>
        </p:style>
      </p:cxnSp>
      <p:grpSp>
        <p:nvGrpSpPr>
          <p:cNvPr id="23" name="Group 22">
            <a:extLst>
              <a:ext uri="{FF2B5EF4-FFF2-40B4-BE49-F238E27FC236}">
                <a16:creationId xmlns:a16="http://schemas.microsoft.com/office/drawing/2014/main" id="{11AA7E3D-C245-4DC1-BB2F-BDD5C6BCF8C9}"/>
              </a:ext>
            </a:extLst>
          </p:cNvPr>
          <p:cNvGrpSpPr/>
          <p:nvPr/>
        </p:nvGrpSpPr>
        <p:grpSpPr>
          <a:xfrm>
            <a:off x="-44055" y="481707"/>
            <a:ext cx="486201" cy="795122"/>
            <a:chOff x="6063267" y="490022"/>
            <a:chExt cx="486201" cy="795122"/>
          </a:xfrm>
        </p:grpSpPr>
        <p:sp>
          <p:nvSpPr>
            <p:cNvPr id="24" name="Rectangle 23">
              <a:extLst>
                <a:ext uri="{FF2B5EF4-FFF2-40B4-BE49-F238E27FC236}">
                  <a16:creationId xmlns:a16="http://schemas.microsoft.com/office/drawing/2014/main" id="{C924AEE3-6F48-456E-A86C-7ACC0C1A97BE}"/>
                </a:ext>
              </a:extLst>
            </p:cNvPr>
            <p:cNvSpPr/>
            <p:nvPr/>
          </p:nvSpPr>
          <p:spPr>
            <a:xfrm>
              <a:off x="6063268" y="490022"/>
              <a:ext cx="468399" cy="795122"/>
            </a:xfrm>
            <a:prstGeom prst="rect">
              <a:avLst/>
            </a:prstGeom>
            <a:solidFill>
              <a:srgbClr val="0122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5" name="Group 24">
              <a:extLst>
                <a:ext uri="{FF2B5EF4-FFF2-40B4-BE49-F238E27FC236}">
                  <a16:creationId xmlns:a16="http://schemas.microsoft.com/office/drawing/2014/main" id="{B3738C6E-ED20-4AF1-B6CF-2B0390587FBF}"/>
                </a:ext>
              </a:extLst>
            </p:cNvPr>
            <p:cNvGrpSpPr/>
            <p:nvPr/>
          </p:nvGrpSpPr>
          <p:grpSpPr>
            <a:xfrm>
              <a:off x="6063267" y="555334"/>
              <a:ext cx="486201" cy="670427"/>
              <a:chOff x="6098889" y="555334"/>
              <a:chExt cx="450579" cy="670427"/>
            </a:xfrm>
          </p:grpSpPr>
          <p:cxnSp>
            <p:nvCxnSpPr>
              <p:cNvPr id="41" name="Straight Connector 40">
                <a:extLst>
                  <a:ext uri="{FF2B5EF4-FFF2-40B4-BE49-F238E27FC236}">
                    <a16:creationId xmlns:a16="http://schemas.microsoft.com/office/drawing/2014/main" id="{32925DED-9481-4EC8-9C69-8DEFE52AA24A}"/>
                  </a:ext>
                </a:extLst>
              </p:cNvPr>
              <p:cNvCxnSpPr>
                <a:cxnSpLocks/>
              </p:cNvCxnSpPr>
              <p:nvPr/>
            </p:nvCxnSpPr>
            <p:spPr>
              <a:xfrm>
                <a:off x="6098889" y="555334"/>
                <a:ext cx="450579" cy="0"/>
              </a:xfrm>
              <a:prstGeom prst="line">
                <a:avLst/>
              </a:prstGeom>
              <a:solidFill>
                <a:schemeClr val="tx1"/>
              </a:solidFill>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C09C883A-E291-478F-AA5F-E4A33D4552EB}"/>
                  </a:ext>
                </a:extLst>
              </p:cNvPr>
              <p:cNvCxnSpPr>
                <a:cxnSpLocks/>
              </p:cNvCxnSpPr>
              <p:nvPr/>
            </p:nvCxnSpPr>
            <p:spPr>
              <a:xfrm>
                <a:off x="6098889" y="1225761"/>
                <a:ext cx="450579" cy="0"/>
              </a:xfrm>
              <a:prstGeom prst="line">
                <a:avLst/>
              </a:prstGeom>
              <a:solidFill>
                <a:schemeClr val="tx1"/>
              </a:solidFill>
              <a:ln w="12700">
                <a:solidFill>
                  <a:srgbClr val="FFFFFF"/>
                </a:solidFill>
              </a:ln>
            </p:spPr>
            <p:style>
              <a:lnRef idx="1">
                <a:schemeClr val="accent1"/>
              </a:lnRef>
              <a:fillRef idx="0">
                <a:schemeClr val="accent1"/>
              </a:fillRef>
              <a:effectRef idx="0">
                <a:schemeClr val="accent1"/>
              </a:effectRef>
              <a:fontRef idx="minor">
                <a:schemeClr val="tx1"/>
              </a:fontRef>
            </p:style>
          </p:cxnSp>
        </p:grpSp>
      </p:grpSp>
      <p:sp>
        <p:nvSpPr>
          <p:cNvPr id="44" name="Rectangle 43">
            <a:extLst>
              <a:ext uri="{FF2B5EF4-FFF2-40B4-BE49-F238E27FC236}">
                <a16:creationId xmlns:a16="http://schemas.microsoft.com/office/drawing/2014/main" id="{4AC77A7B-32E9-4C17-A9E1-C6336024779D}"/>
              </a:ext>
            </a:extLst>
          </p:cNvPr>
          <p:cNvSpPr/>
          <p:nvPr/>
        </p:nvSpPr>
        <p:spPr>
          <a:xfrm>
            <a:off x="424345" y="395937"/>
            <a:ext cx="5224667" cy="5905610"/>
          </a:xfrm>
          <a:prstGeom prst="rect">
            <a:avLst/>
          </a:prstGeom>
          <a:solidFill>
            <a:srgbClr val="FFFFFF"/>
          </a:solidFill>
          <a:ln w="38100">
            <a:solidFill>
              <a:srgbClr val="CD323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Content Placeholder 2">
            <a:extLst>
              <a:ext uri="{FF2B5EF4-FFF2-40B4-BE49-F238E27FC236}">
                <a16:creationId xmlns:a16="http://schemas.microsoft.com/office/drawing/2014/main" id="{EC010F57-BC98-4C09-8415-ABC4ACCE4FA9}"/>
              </a:ext>
            </a:extLst>
          </p:cNvPr>
          <p:cNvSpPr>
            <a:spLocks noGrp="1"/>
          </p:cNvSpPr>
          <p:nvPr>
            <p:ph idx="10"/>
          </p:nvPr>
        </p:nvSpPr>
        <p:spPr>
          <a:xfrm>
            <a:off x="680685" y="1580928"/>
            <a:ext cx="4554070" cy="454604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9" name="Straight Connector 58">
            <a:extLst>
              <a:ext uri="{FF2B5EF4-FFF2-40B4-BE49-F238E27FC236}">
                <a16:creationId xmlns:a16="http://schemas.microsoft.com/office/drawing/2014/main" id="{B43E5A2B-98AC-4F36-A7F7-18F2965BDF2B}"/>
              </a:ext>
            </a:extLst>
          </p:cNvPr>
          <p:cNvCxnSpPr>
            <a:cxnSpLocks/>
          </p:cNvCxnSpPr>
          <p:nvPr/>
        </p:nvCxnSpPr>
        <p:spPr>
          <a:xfrm>
            <a:off x="680685" y="1367003"/>
            <a:ext cx="473921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1524DFE2-7F4F-42DA-B7D9-F83C552CF20B}"/>
              </a:ext>
            </a:extLst>
          </p:cNvPr>
          <p:cNvSpPr>
            <a:spLocks noGrp="1"/>
          </p:cNvSpPr>
          <p:nvPr>
            <p:ph type="body" sz="quarter" idx="11" hasCustomPrompt="1"/>
          </p:nvPr>
        </p:nvSpPr>
        <p:spPr>
          <a:xfrm>
            <a:off x="681038" y="573088"/>
            <a:ext cx="2702242" cy="736600"/>
          </a:xfrm>
        </p:spPr>
        <p:txBody>
          <a:bodyPr/>
          <a:lstStyle>
            <a:lvl1pPr marL="0" indent="0">
              <a:buNone/>
              <a:defRPr/>
            </a:lvl1pPr>
          </a:lstStyle>
          <a:p>
            <a:pPr lvl="0"/>
            <a:r>
              <a:rPr lang="en-US"/>
              <a:t>Click to edit text</a:t>
            </a:r>
          </a:p>
        </p:txBody>
      </p:sp>
      <p:sp>
        <p:nvSpPr>
          <p:cNvPr id="81" name="Text Placeholder 6">
            <a:extLst>
              <a:ext uri="{FF2B5EF4-FFF2-40B4-BE49-F238E27FC236}">
                <a16:creationId xmlns:a16="http://schemas.microsoft.com/office/drawing/2014/main" id="{D525BF6B-A3D2-4D93-9236-DC19329419B1}"/>
              </a:ext>
            </a:extLst>
          </p:cNvPr>
          <p:cNvSpPr>
            <a:spLocks noGrp="1"/>
          </p:cNvSpPr>
          <p:nvPr>
            <p:ph type="body" sz="quarter" idx="12" hasCustomPrompt="1"/>
          </p:nvPr>
        </p:nvSpPr>
        <p:spPr>
          <a:xfrm>
            <a:off x="6792668" y="555590"/>
            <a:ext cx="2849693" cy="736600"/>
          </a:xfrm>
        </p:spPr>
        <p:txBody>
          <a:bodyPr/>
          <a:lstStyle>
            <a:lvl1pPr marL="0" indent="0">
              <a:buNone/>
              <a:defRPr/>
            </a:lvl1pPr>
          </a:lstStyle>
          <a:p>
            <a:pPr lvl="0"/>
            <a:r>
              <a:rPr lang="en-US"/>
              <a:t>Click to edit text</a:t>
            </a:r>
          </a:p>
        </p:txBody>
      </p:sp>
      <p:sp>
        <p:nvSpPr>
          <p:cNvPr id="37" name="Slide Number Placeholder 5">
            <a:extLst>
              <a:ext uri="{FF2B5EF4-FFF2-40B4-BE49-F238E27FC236}">
                <a16:creationId xmlns:a16="http://schemas.microsoft.com/office/drawing/2014/main" id="{66500B9F-CAC0-C95A-E9F0-50B091A8181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rgbClr val="012242"/>
                </a:solidFill>
                <a:latin typeface="Source Sans Pro" panose="020B0503030403020204" pitchFamily="34" charset="0"/>
                <a:ea typeface="Source Sans Pro" panose="020B0503030403020204" pitchFamily="34" charset="0"/>
              </a:defRPr>
            </a:lvl1pPr>
          </a:lstStyle>
          <a:p>
            <a:fld id="{A69EEC5E-96CE-EC42-B151-A0E1D1F23C5F}" type="slidenum">
              <a:rPr lang="en-US" smtClean="0"/>
              <a:t>‹#›</a:t>
            </a:fld>
            <a:endParaRPr lang="en-US"/>
          </a:p>
        </p:txBody>
      </p:sp>
      <p:cxnSp>
        <p:nvCxnSpPr>
          <p:cNvPr id="45" name="Straight Connector 44">
            <a:extLst>
              <a:ext uri="{FF2B5EF4-FFF2-40B4-BE49-F238E27FC236}">
                <a16:creationId xmlns:a16="http://schemas.microsoft.com/office/drawing/2014/main" id="{E8093309-1FB2-8225-35AC-2CA5F87B4FB6}"/>
              </a:ext>
            </a:extLst>
          </p:cNvPr>
          <p:cNvCxnSpPr>
            <a:cxnSpLocks/>
          </p:cNvCxnSpPr>
          <p:nvPr userDrawn="1"/>
        </p:nvCxnSpPr>
        <p:spPr>
          <a:xfrm flipH="1">
            <a:off x="2437018" y="6352394"/>
            <a:ext cx="1" cy="369081"/>
          </a:xfrm>
          <a:prstGeom prst="line">
            <a:avLst/>
          </a:prstGeom>
          <a:ln w="25400">
            <a:solidFill>
              <a:srgbClr val="204E78"/>
            </a:solidFill>
          </a:ln>
        </p:spPr>
        <p:style>
          <a:lnRef idx="1">
            <a:schemeClr val="dk1"/>
          </a:lnRef>
          <a:fillRef idx="0">
            <a:schemeClr val="dk1"/>
          </a:fillRef>
          <a:effectRef idx="0">
            <a:schemeClr val="dk1"/>
          </a:effectRef>
          <a:fontRef idx="minor">
            <a:schemeClr val="tx1"/>
          </a:fontRef>
        </p:style>
      </p:cxnSp>
      <p:pic>
        <p:nvPicPr>
          <p:cNvPr id="49" name="Picture 48">
            <a:extLst>
              <a:ext uri="{FF2B5EF4-FFF2-40B4-BE49-F238E27FC236}">
                <a16:creationId xmlns:a16="http://schemas.microsoft.com/office/drawing/2014/main" id="{F6C311B3-BD56-3B0A-6396-463B84F075E1}"/>
              </a:ext>
            </a:extLst>
          </p:cNvPr>
          <p:cNvPicPr>
            <a:picLocks noChangeAspect="1"/>
          </p:cNvPicPr>
          <p:nvPr userDrawn="1"/>
        </p:nvPicPr>
        <p:blipFill>
          <a:blip r:embed="rId5"/>
          <a:stretch>
            <a:fillRect/>
          </a:stretch>
        </p:blipFill>
        <p:spPr>
          <a:xfrm>
            <a:off x="2568438" y="6303046"/>
            <a:ext cx="1581282" cy="467775"/>
          </a:xfrm>
          <a:prstGeom prst="rect">
            <a:avLst/>
          </a:prstGeom>
        </p:spPr>
      </p:pic>
    </p:spTree>
    <p:extLst>
      <p:ext uri="{BB962C8B-B14F-4D97-AF65-F5344CB8AC3E}">
        <p14:creationId xmlns:p14="http://schemas.microsoft.com/office/powerpoint/2010/main" val="2369400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2_Picture">
    <p:spTree>
      <p:nvGrpSpPr>
        <p:cNvPr id="1" name=""/>
        <p:cNvGrpSpPr/>
        <p:nvPr/>
      </p:nvGrpSpPr>
      <p:grpSpPr>
        <a:xfrm>
          <a:off x="0" y="0"/>
          <a:ext cx="0" cy="0"/>
          <a:chOff x="0" y="0"/>
          <a:chExt cx="0" cy="0"/>
        </a:xfrm>
      </p:grpSpPr>
      <p:sp>
        <p:nvSpPr>
          <p:cNvPr id="37" name="Rectangle 36">
            <a:extLst>
              <a:ext uri="{FF2B5EF4-FFF2-40B4-BE49-F238E27FC236}">
                <a16:creationId xmlns:a16="http://schemas.microsoft.com/office/drawing/2014/main" id="{2FFDB43F-C5C9-C147-87F2-9FFDAA31335D}"/>
              </a:ext>
            </a:extLst>
          </p:cNvPr>
          <p:cNvSpPr/>
          <p:nvPr/>
        </p:nvSpPr>
        <p:spPr>
          <a:xfrm>
            <a:off x="-25137" y="0"/>
            <a:ext cx="6088405" cy="6858000"/>
          </a:xfrm>
          <a:prstGeom prst="rect">
            <a:avLst/>
          </a:prstGeom>
          <a:solidFill>
            <a:srgbClr val="E6F7FF"/>
          </a:solidFill>
          <a:ln w="38100">
            <a:solidFill>
              <a:schemeClr val="tx1"/>
            </a:solidFill>
          </a:ln>
          <a:effectLst>
            <a:outerShdw blurRad="127000" dist="38100" sx="101000" sy="101000" algn="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008ACFA8-0A58-7941-AA71-D007F1BFB7A8}"/>
              </a:ext>
            </a:extLst>
          </p:cNvPr>
          <p:cNvSpPr/>
          <p:nvPr/>
        </p:nvSpPr>
        <p:spPr>
          <a:xfrm>
            <a:off x="-25112" y="490022"/>
            <a:ext cx="12227122" cy="795122"/>
          </a:xfrm>
          <a:prstGeom prst="rect">
            <a:avLst/>
          </a:prstGeom>
          <a:solidFill>
            <a:srgbClr val="0122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7" name="Group 46">
            <a:extLst>
              <a:ext uri="{FF2B5EF4-FFF2-40B4-BE49-F238E27FC236}">
                <a16:creationId xmlns:a16="http://schemas.microsoft.com/office/drawing/2014/main" id="{8868C9AD-DB94-C741-858E-F9BD18938E91}"/>
              </a:ext>
            </a:extLst>
          </p:cNvPr>
          <p:cNvGrpSpPr/>
          <p:nvPr/>
        </p:nvGrpSpPr>
        <p:grpSpPr>
          <a:xfrm>
            <a:off x="-25137" y="555334"/>
            <a:ext cx="12227122" cy="670427"/>
            <a:chOff x="6098889" y="555334"/>
            <a:chExt cx="450579" cy="670427"/>
          </a:xfrm>
        </p:grpSpPr>
        <p:cxnSp>
          <p:nvCxnSpPr>
            <p:cNvPr id="35" name="Straight Connector 34">
              <a:extLst>
                <a:ext uri="{FF2B5EF4-FFF2-40B4-BE49-F238E27FC236}">
                  <a16:creationId xmlns:a16="http://schemas.microsoft.com/office/drawing/2014/main" id="{A180AFAE-8DA1-4A4D-9F3B-AF6D6B6F497E}"/>
                </a:ext>
              </a:extLst>
            </p:cNvPr>
            <p:cNvCxnSpPr>
              <a:cxnSpLocks/>
            </p:cNvCxnSpPr>
            <p:nvPr/>
          </p:nvCxnSpPr>
          <p:spPr>
            <a:xfrm>
              <a:off x="6098889" y="555334"/>
              <a:ext cx="450579" cy="0"/>
            </a:xfrm>
            <a:prstGeom prst="line">
              <a:avLst/>
            </a:prstGeom>
            <a:solidFill>
              <a:schemeClr val="tx1"/>
            </a:solidFill>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E14070B-F596-D646-A908-95A344B199AC}"/>
                </a:ext>
              </a:extLst>
            </p:cNvPr>
            <p:cNvCxnSpPr>
              <a:cxnSpLocks/>
            </p:cNvCxnSpPr>
            <p:nvPr/>
          </p:nvCxnSpPr>
          <p:spPr>
            <a:xfrm>
              <a:off x="6098889" y="1225761"/>
              <a:ext cx="450579" cy="0"/>
            </a:xfrm>
            <a:prstGeom prst="line">
              <a:avLst/>
            </a:prstGeom>
            <a:solidFill>
              <a:schemeClr val="tx1"/>
            </a:solidFill>
            <a:ln w="12700">
              <a:solidFill>
                <a:srgbClr val="FFFFFF"/>
              </a:solidFill>
            </a:ln>
          </p:spPr>
          <p:style>
            <a:lnRef idx="1">
              <a:schemeClr val="accent1"/>
            </a:lnRef>
            <a:fillRef idx="0">
              <a:schemeClr val="accent1"/>
            </a:fillRef>
            <a:effectRef idx="0">
              <a:schemeClr val="accent1"/>
            </a:effectRef>
            <a:fontRef idx="minor">
              <a:schemeClr val="tx1"/>
            </a:fontRef>
          </p:style>
        </p:cxnSp>
      </p:grpSp>
      <p:pic>
        <p:nvPicPr>
          <p:cNvPr id="38" name="Picture 37">
            <a:extLst>
              <a:ext uri="{FF2B5EF4-FFF2-40B4-BE49-F238E27FC236}">
                <a16:creationId xmlns:a16="http://schemas.microsoft.com/office/drawing/2014/main" id="{C4D31894-5320-3B49-B904-3AC58DD3824E}"/>
              </a:ext>
            </a:extLst>
          </p:cNvPr>
          <p:cNvPicPr>
            <a:picLocks noChangeAspect="1"/>
          </p:cNvPicPr>
          <p:nvPr/>
        </p:nvPicPr>
        <p:blipFill rotWithShape="1">
          <a:blip r:embed="rId2"/>
          <a:srcRect t="24735" r="21778" b="24193"/>
          <a:stretch/>
        </p:blipFill>
        <p:spPr>
          <a:xfrm>
            <a:off x="1729252" y="6352394"/>
            <a:ext cx="575278" cy="373038"/>
          </a:xfrm>
          <a:prstGeom prst="rect">
            <a:avLst/>
          </a:prstGeom>
        </p:spPr>
      </p:pic>
      <p:pic>
        <p:nvPicPr>
          <p:cNvPr id="39" name="Picture 38">
            <a:extLst>
              <a:ext uri="{FF2B5EF4-FFF2-40B4-BE49-F238E27FC236}">
                <a16:creationId xmlns:a16="http://schemas.microsoft.com/office/drawing/2014/main" id="{DA66DB45-6D3D-4B4F-B0C6-B7EFC5E60AAA}"/>
              </a:ext>
            </a:extLst>
          </p:cNvPr>
          <p:cNvPicPr>
            <a:picLocks noChangeAspect="1"/>
          </p:cNvPicPr>
          <p:nvPr/>
        </p:nvPicPr>
        <p:blipFill>
          <a:blip r:embed="rId3"/>
          <a:stretch>
            <a:fillRect/>
          </a:stretch>
        </p:blipFill>
        <p:spPr>
          <a:xfrm>
            <a:off x="223065" y="6356350"/>
            <a:ext cx="1230270" cy="369081"/>
          </a:xfrm>
          <a:prstGeom prst="rect">
            <a:avLst/>
          </a:prstGeom>
        </p:spPr>
      </p:pic>
      <p:cxnSp>
        <p:nvCxnSpPr>
          <p:cNvPr id="40" name="Straight Connector 39">
            <a:extLst>
              <a:ext uri="{FF2B5EF4-FFF2-40B4-BE49-F238E27FC236}">
                <a16:creationId xmlns:a16="http://schemas.microsoft.com/office/drawing/2014/main" id="{42ACEAEC-CBDF-F746-8BC5-08B9062E753A}"/>
              </a:ext>
            </a:extLst>
          </p:cNvPr>
          <p:cNvCxnSpPr>
            <a:cxnSpLocks/>
          </p:cNvCxnSpPr>
          <p:nvPr/>
        </p:nvCxnSpPr>
        <p:spPr>
          <a:xfrm flipH="1">
            <a:off x="1603649" y="6352394"/>
            <a:ext cx="1" cy="369081"/>
          </a:xfrm>
          <a:prstGeom prst="line">
            <a:avLst/>
          </a:prstGeom>
          <a:ln w="25400">
            <a:solidFill>
              <a:srgbClr val="204E78"/>
            </a:solidFill>
          </a:ln>
        </p:spPr>
        <p:style>
          <a:lnRef idx="1">
            <a:schemeClr val="dk1"/>
          </a:lnRef>
          <a:fillRef idx="0">
            <a:schemeClr val="dk1"/>
          </a:fillRef>
          <a:effectRef idx="0">
            <a:schemeClr val="dk1"/>
          </a:effectRef>
          <a:fontRef idx="minor">
            <a:schemeClr val="tx1"/>
          </a:fontRef>
        </p:style>
      </p:cxnSp>
      <p:sp>
        <p:nvSpPr>
          <p:cNvPr id="23" name="Rectangle 22">
            <a:extLst>
              <a:ext uri="{FF2B5EF4-FFF2-40B4-BE49-F238E27FC236}">
                <a16:creationId xmlns:a16="http://schemas.microsoft.com/office/drawing/2014/main" id="{0431260F-448B-DA4C-87BC-A5817FE859FE}"/>
              </a:ext>
            </a:extLst>
          </p:cNvPr>
          <p:cNvSpPr/>
          <p:nvPr/>
        </p:nvSpPr>
        <p:spPr>
          <a:xfrm>
            <a:off x="193085" y="194872"/>
            <a:ext cx="5623097" cy="6031683"/>
          </a:xfrm>
          <a:prstGeom prst="rect">
            <a:avLst/>
          </a:prstGeom>
          <a:solidFill>
            <a:srgbClr val="FFFFFF"/>
          </a:solidFill>
          <a:ln w="38100">
            <a:solidFill>
              <a:srgbClr val="CD323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itle 1">
            <a:extLst>
              <a:ext uri="{FF2B5EF4-FFF2-40B4-BE49-F238E27FC236}">
                <a16:creationId xmlns:a16="http://schemas.microsoft.com/office/drawing/2014/main" id="{805AEB72-7084-B542-9A06-493666CD225A}"/>
              </a:ext>
            </a:extLst>
          </p:cNvPr>
          <p:cNvSpPr txBox="1">
            <a:spLocks/>
          </p:cNvSpPr>
          <p:nvPr/>
        </p:nvSpPr>
        <p:spPr>
          <a:xfrm>
            <a:off x="435666" y="482730"/>
            <a:ext cx="2821624" cy="677796"/>
          </a:xfrm>
          <a:prstGeom prst="rect">
            <a:avLst/>
          </a:prstGeom>
        </p:spPr>
        <p:txBody>
          <a:bodyPr vert="horz" lIns="0" tIns="0" rIns="0" bIns="0" rtlCol="0" anchor="ctr">
            <a:normAutofit/>
          </a:bodyPr>
          <a:lstStyle>
            <a:lvl1pPr algn="l" defTabSz="914400" rtl="0" eaLnBrk="1" latinLnBrk="0" hangingPunct="1">
              <a:lnSpc>
                <a:spcPct val="90000"/>
              </a:lnSpc>
              <a:spcBef>
                <a:spcPct val="0"/>
              </a:spcBef>
              <a:buNone/>
              <a:defRPr sz="3600" b="1" i="0" kern="1200">
                <a:solidFill>
                  <a:schemeClr val="tx1"/>
                </a:solidFill>
                <a:latin typeface="Source Sans Pro SemiBold" panose="020B0503030403020204" pitchFamily="34" charset="0"/>
                <a:ea typeface="Source Sans Pro SemiBold" panose="020B0503030403020204" pitchFamily="34" charset="0"/>
                <a:cs typeface="+mj-cs"/>
              </a:defRPr>
            </a:lvl1pPr>
          </a:lstStyle>
          <a:p>
            <a:r>
              <a:rPr lang="en-US"/>
              <a:t>Title</a:t>
            </a:r>
          </a:p>
        </p:txBody>
      </p:sp>
      <p:cxnSp>
        <p:nvCxnSpPr>
          <p:cNvPr id="25" name="Straight Connector 24">
            <a:extLst>
              <a:ext uri="{FF2B5EF4-FFF2-40B4-BE49-F238E27FC236}">
                <a16:creationId xmlns:a16="http://schemas.microsoft.com/office/drawing/2014/main" id="{BEE7D2B3-72C1-BC41-8E93-1C3F82248090}"/>
              </a:ext>
            </a:extLst>
          </p:cNvPr>
          <p:cNvCxnSpPr>
            <a:cxnSpLocks/>
          </p:cNvCxnSpPr>
          <p:nvPr/>
        </p:nvCxnSpPr>
        <p:spPr>
          <a:xfrm>
            <a:off x="510971" y="1201664"/>
            <a:ext cx="2602178"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41" name="Picture 40">
            <a:extLst>
              <a:ext uri="{FF2B5EF4-FFF2-40B4-BE49-F238E27FC236}">
                <a16:creationId xmlns:a16="http://schemas.microsoft.com/office/drawing/2014/main" id="{BBAE69A6-732F-9D44-B5FA-1ED1F11FB806}"/>
              </a:ext>
            </a:extLst>
          </p:cNvPr>
          <p:cNvPicPr>
            <a:picLocks noChangeAspect="1"/>
          </p:cNvPicPr>
          <p:nvPr/>
        </p:nvPicPr>
        <p:blipFill>
          <a:blip r:embed="rId4"/>
          <a:stretch>
            <a:fillRect/>
          </a:stretch>
        </p:blipFill>
        <p:spPr>
          <a:xfrm>
            <a:off x="2568438" y="6303046"/>
            <a:ext cx="1581282" cy="467775"/>
          </a:xfrm>
          <a:prstGeom prst="rect">
            <a:avLst/>
          </a:prstGeom>
        </p:spPr>
      </p:pic>
      <p:cxnSp>
        <p:nvCxnSpPr>
          <p:cNvPr id="42" name="Straight Connector 41">
            <a:extLst>
              <a:ext uri="{FF2B5EF4-FFF2-40B4-BE49-F238E27FC236}">
                <a16:creationId xmlns:a16="http://schemas.microsoft.com/office/drawing/2014/main" id="{81885D79-4049-C747-9D06-027D8E718138}"/>
              </a:ext>
            </a:extLst>
          </p:cNvPr>
          <p:cNvCxnSpPr>
            <a:cxnSpLocks/>
          </p:cNvCxnSpPr>
          <p:nvPr/>
        </p:nvCxnSpPr>
        <p:spPr>
          <a:xfrm flipH="1">
            <a:off x="2428108" y="6352394"/>
            <a:ext cx="1" cy="369081"/>
          </a:xfrm>
          <a:prstGeom prst="line">
            <a:avLst/>
          </a:prstGeom>
          <a:ln w="25400">
            <a:solidFill>
              <a:srgbClr val="204E78"/>
            </a:solidFill>
          </a:ln>
        </p:spPr>
        <p:style>
          <a:lnRef idx="1">
            <a:schemeClr val="dk1"/>
          </a:lnRef>
          <a:fillRef idx="0">
            <a:schemeClr val="dk1"/>
          </a:fillRef>
          <a:effectRef idx="0">
            <a:schemeClr val="dk1"/>
          </a:effectRef>
          <a:fontRef idx="minor">
            <a:schemeClr val="tx1"/>
          </a:fontRef>
        </p:style>
      </p:cxnSp>
      <p:sp>
        <p:nvSpPr>
          <p:cNvPr id="44" name="Rectangle 43">
            <a:extLst>
              <a:ext uri="{FF2B5EF4-FFF2-40B4-BE49-F238E27FC236}">
                <a16:creationId xmlns:a16="http://schemas.microsoft.com/office/drawing/2014/main" id="{B302C01B-EC0D-914B-A59B-C6A3B195CF9F}"/>
              </a:ext>
            </a:extLst>
          </p:cNvPr>
          <p:cNvSpPr/>
          <p:nvPr/>
        </p:nvSpPr>
        <p:spPr>
          <a:xfrm>
            <a:off x="6339052" y="194872"/>
            <a:ext cx="5623097" cy="6031683"/>
          </a:xfrm>
          <a:prstGeom prst="rect">
            <a:avLst/>
          </a:prstGeom>
          <a:solidFill>
            <a:srgbClr val="FFFFFF"/>
          </a:solidFill>
          <a:ln w="38100">
            <a:solidFill>
              <a:srgbClr val="CD323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Slide Number Placeholder 5">
            <a:extLst>
              <a:ext uri="{FF2B5EF4-FFF2-40B4-BE49-F238E27FC236}">
                <a16:creationId xmlns:a16="http://schemas.microsoft.com/office/drawing/2014/main" id="{84E0F310-F375-4613-9466-05BA1CF460A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rgbClr val="012242"/>
                </a:solidFill>
                <a:latin typeface="Source Sans Pro" panose="020B0503030403020204" pitchFamily="34" charset="0"/>
                <a:ea typeface="Source Sans Pro" panose="020B0503030403020204" pitchFamily="34" charset="0"/>
              </a:defRPr>
            </a:lvl1pPr>
          </a:lstStyle>
          <a:p>
            <a:fld id="{A69EEC5E-96CE-EC42-B151-A0E1D1F23C5F}" type="slidenum">
              <a:rPr lang="en-US" smtClean="0"/>
              <a:t>‹#›</a:t>
            </a:fld>
            <a:endParaRPr lang="en-US"/>
          </a:p>
        </p:txBody>
      </p:sp>
    </p:spTree>
    <p:extLst>
      <p:ext uri="{BB962C8B-B14F-4D97-AF65-F5344CB8AC3E}">
        <p14:creationId xmlns:p14="http://schemas.microsoft.com/office/powerpoint/2010/main" val="42235361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ltUpDiag">
          <a:fgClr>
            <a:schemeClr val="tx2">
              <a:lumMod val="20000"/>
              <a:lumOff val="80000"/>
            </a:schemeClr>
          </a:fgClr>
          <a:bgClr>
            <a:srgbClr val="FFFFFF"/>
          </a:bgClr>
        </a:patt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CE72607-C765-C44D-85B9-8B09955336E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6F48578-8298-BF47-88FB-8EC5B931850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EBC4AFD1-ABA4-0A4B-B810-B90E1CE924C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rgbClr val="012242"/>
                </a:solidFill>
                <a:latin typeface="Source Sans Pro" panose="020B0503030403020204" pitchFamily="34" charset="0"/>
                <a:ea typeface="Source Sans Pro" panose="020B0503030403020204" pitchFamily="34" charset="0"/>
              </a:defRPr>
            </a:lvl1pPr>
          </a:lstStyle>
          <a:p>
            <a:fld id="{A69EEC5E-96CE-EC42-B151-A0E1D1F23C5F}" type="slidenum">
              <a:rPr lang="en-US" smtClean="0"/>
              <a:t>‹#›</a:t>
            </a:fld>
            <a:endParaRPr lang="en-US"/>
          </a:p>
        </p:txBody>
      </p:sp>
      <p:pic>
        <p:nvPicPr>
          <p:cNvPr id="10" name="Picture 9">
            <a:extLst>
              <a:ext uri="{FF2B5EF4-FFF2-40B4-BE49-F238E27FC236}">
                <a16:creationId xmlns:a16="http://schemas.microsoft.com/office/drawing/2014/main" id="{9C86C66F-3E44-DA44-BE58-79003278F5F7}"/>
              </a:ext>
            </a:extLst>
          </p:cNvPr>
          <p:cNvPicPr>
            <a:picLocks noChangeAspect="1"/>
          </p:cNvPicPr>
          <p:nvPr/>
        </p:nvPicPr>
        <p:blipFill rotWithShape="1">
          <a:blip r:embed="rId14"/>
          <a:srcRect t="24735" r="21778" b="24193"/>
          <a:stretch/>
        </p:blipFill>
        <p:spPr>
          <a:xfrm>
            <a:off x="1729252" y="6352394"/>
            <a:ext cx="575278" cy="373038"/>
          </a:xfrm>
          <a:prstGeom prst="rect">
            <a:avLst/>
          </a:prstGeom>
        </p:spPr>
      </p:pic>
      <p:pic>
        <p:nvPicPr>
          <p:cNvPr id="16" name="Picture 15">
            <a:extLst>
              <a:ext uri="{FF2B5EF4-FFF2-40B4-BE49-F238E27FC236}">
                <a16:creationId xmlns:a16="http://schemas.microsoft.com/office/drawing/2014/main" id="{6C93358F-2CF4-C948-BC15-DE11F47E7996}"/>
              </a:ext>
            </a:extLst>
          </p:cNvPr>
          <p:cNvPicPr>
            <a:picLocks noChangeAspect="1"/>
          </p:cNvPicPr>
          <p:nvPr/>
        </p:nvPicPr>
        <p:blipFill>
          <a:blip r:embed="rId15"/>
          <a:stretch>
            <a:fillRect/>
          </a:stretch>
        </p:blipFill>
        <p:spPr>
          <a:xfrm>
            <a:off x="223065" y="6356350"/>
            <a:ext cx="1230270" cy="369081"/>
          </a:xfrm>
          <a:prstGeom prst="rect">
            <a:avLst/>
          </a:prstGeom>
        </p:spPr>
      </p:pic>
      <p:cxnSp>
        <p:nvCxnSpPr>
          <p:cNvPr id="18" name="Straight Connector 17">
            <a:extLst>
              <a:ext uri="{FF2B5EF4-FFF2-40B4-BE49-F238E27FC236}">
                <a16:creationId xmlns:a16="http://schemas.microsoft.com/office/drawing/2014/main" id="{2F6769E6-4C78-EC44-BA1B-5B195DE309DA}"/>
              </a:ext>
            </a:extLst>
          </p:cNvPr>
          <p:cNvCxnSpPr>
            <a:cxnSpLocks/>
          </p:cNvCxnSpPr>
          <p:nvPr/>
        </p:nvCxnSpPr>
        <p:spPr>
          <a:xfrm flipH="1">
            <a:off x="1603649" y="6352394"/>
            <a:ext cx="1" cy="369081"/>
          </a:xfrm>
          <a:prstGeom prst="line">
            <a:avLst/>
          </a:prstGeom>
          <a:ln w="25400">
            <a:solidFill>
              <a:srgbClr val="204E78"/>
            </a:solidFill>
          </a:ln>
        </p:spPr>
        <p:style>
          <a:lnRef idx="1">
            <a:schemeClr val="dk1"/>
          </a:lnRef>
          <a:fillRef idx="0">
            <a:schemeClr val="dk1"/>
          </a:fillRef>
          <a:effectRef idx="0">
            <a:schemeClr val="dk1"/>
          </a:effectRef>
          <a:fontRef idx="minor">
            <a:schemeClr val="tx1"/>
          </a:fontRef>
        </p:style>
      </p:cxnSp>
      <p:sp>
        <p:nvSpPr>
          <p:cNvPr id="4" name="Footer Placeholder 3">
            <a:extLst>
              <a:ext uri="{FF2B5EF4-FFF2-40B4-BE49-F238E27FC236}">
                <a16:creationId xmlns:a16="http://schemas.microsoft.com/office/drawing/2014/main" id="{C2E4808A-E3F8-F29E-625D-AF85933C54A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Tree>
    <p:extLst>
      <p:ext uri="{BB962C8B-B14F-4D97-AF65-F5344CB8AC3E}">
        <p14:creationId xmlns:p14="http://schemas.microsoft.com/office/powerpoint/2010/main" val="255416988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70" r:id="rId3"/>
    <p:sldLayoutId id="2147483663" r:id="rId4"/>
    <p:sldLayoutId id="2147483664" r:id="rId5"/>
    <p:sldLayoutId id="2147483665" r:id="rId6"/>
    <p:sldLayoutId id="2147483666" r:id="rId7"/>
    <p:sldLayoutId id="2147483667" r:id="rId8"/>
    <p:sldLayoutId id="2147483668" r:id="rId9"/>
    <p:sldLayoutId id="2147483669" r:id="rId10"/>
    <p:sldLayoutId id="2147483672" r:id="rId11"/>
    <p:sldLayoutId id="2147483671" r:id="rId12"/>
  </p:sldLayoutIdLst>
  <p:hf hdr="0" ftr="0" dt="0"/>
  <p:txStyles>
    <p:titleStyle>
      <a:lvl1pPr algn="l" defTabSz="914400" rtl="0" eaLnBrk="1" latinLnBrk="0" hangingPunct="1">
        <a:lnSpc>
          <a:spcPct val="90000"/>
        </a:lnSpc>
        <a:spcBef>
          <a:spcPct val="0"/>
        </a:spcBef>
        <a:buNone/>
        <a:defRPr sz="4400" b="1" i="0" kern="1200">
          <a:solidFill>
            <a:schemeClr val="tx1"/>
          </a:solidFill>
          <a:latin typeface="Source Sans Pro SemiBold" panose="020B0503030403020204" pitchFamily="34" charset="0"/>
          <a:ea typeface="Source Sans Pro SemiBold" panose="020B050303040302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image" Target="../media/image10.png"/><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png"/><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1.xml"/></Relationships>
</file>

<file path=ppt/slides/_rels/slide3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1.png"/><Relationship Id="rId1" Type="http://schemas.openxmlformats.org/officeDocument/2006/relationships/slideLayout" Target="../slideLayouts/slideLayout11.xml"/><Relationship Id="rId4" Type="http://schemas.openxmlformats.org/officeDocument/2006/relationships/image" Target="../media/image24.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3" Type="http://schemas.openxmlformats.org/officeDocument/2006/relationships/image" Target="../media/image27.svg"/><Relationship Id="rId2" Type="http://schemas.openxmlformats.org/officeDocument/2006/relationships/image" Target="../media/image26.png"/><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10.xml"/><Relationship Id="rId1" Type="http://schemas.openxmlformats.org/officeDocument/2006/relationships/slideLayout" Target="../slideLayouts/slideLayout5.xml"/><Relationship Id="rId4" Type="http://schemas.openxmlformats.org/officeDocument/2006/relationships/image" Target="../media/image29.jpg"/></Relationships>
</file>

<file path=ppt/slides/_rels/slide4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DF247C6-DA05-3542-8BCC-B7480CF29AA5}"/>
              </a:ext>
            </a:extLst>
          </p:cNvPr>
          <p:cNvSpPr>
            <a:spLocks noGrp="1"/>
          </p:cNvSpPr>
          <p:nvPr>
            <p:ph type="title"/>
          </p:nvPr>
        </p:nvSpPr>
        <p:spPr>
          <a:xfrm>
            <a:off x="5581933" y="1131719"/>
            <a:ext cx="5765516" cy="2852737"/>
          </a:xfrm>
        </p:spPr>
        <p:txBody>
          <a:bodyPr>
            <a:normAutofit fontScale="90000"/>
          </a:bodyPr>
          <a:lstStyle/>
          <a:p>
            <a:r>
              <a:rPr lang="en-US" dirty="0"/>
              <a:t>Designing the Refugee and Asylum Interview Experience</a:t>
            </a:r>
          </a:p>
        </p:txBody>
      </p:sp>
      <p:sp>
        <p:nvSpPr>
          <p:cNvPr id="6" name="TextBox 5" descr="Logo for the Refugee, Asylum, and International Operations Directorate (RAIO). Large red circle. The outer ring is white with the words GLOBAL, REFUGEE, ASYLUM, and CASE MANAGEMENT. The next ring in navy blue. Inside of that is a royal blue globe with white lines and points going back and forth and around the globe.">
            <a:extLst>
              <a:ext uri="{FF2B5EF4-FFF2-40B4-BE49-F238E27FC236}">
                <a16:creationId xmlns:a16="http://schemas.microsoft.com/office/drawing/2014/main" id="{B2EF33B3-0279-4340-8E60-41F9A95CC5D5}"/>
              </a:ext>
            </a:extLst>
          </p:cNvPr>
          <p:cNvSpPr txBox="1"/>
          <p:nvPr/>
        </p:nvSpPr>
        <p:spPr>
          <a:xfrm>
            <a:off x="1382751" y="2073326"/>
            <a:ext cx="3412274" cy="2585323"/>
          </a:xfrm>
          <a:prstGeom prst="rect">
            <a:avLst/>
          </a:prstGeom>
          <a:noFill/>
        </p:spPr>
        <p:txBody>
          <a:bodyPr wrap="square" rtlCol="0">
            <a:spAutoFit/>
          </a:bodyPr>
          <a:lstStyle/>
          <a:p>
            <a:pPr algn="r"/>
            <a:r>
              <a:rPr lang="en-US" dirty="0">
                <a:solidFill>
                  <a:srgbClr val="FFFFFF"/>
                </a:solidFill>
              </a:rPr>
              <a:t>Logo</a:t>
            </a:r>
          </a:p>
          <a:p>
            <a:pPr algn="r"/>
            <a:endParaRPr lang="en-US" dirty="0">
              <a:solidFill>
                <a:schemeClr val="bg2"/>
              </a:solidFill>
            </a:endParaRPr>
          </a:p>
          <a:p>
            <a:pPr algn="r"/>
            <a:endParaRPr lang="en-US" dirty="0">
              <a:solidFill>
                <a:schemeClr val="bg2"/>
              </a:solidFill>
            </a:endParaRPr>
          </a:p>
          <a:p>
            <a:pPr algn="r"/>
            <a:endParaRPr lang="en-US" dirty="0">
              <a:solidFill>
                <a:schemeClr val="bg2"/>
              </a:solidFill>
            </a:endParaRPr>
          </a:p>
          <a:p>
            <a:pPr algn="r"/>
            <a:endParaRPr lang="en-US" dirty="0">
              <a:solidFill>
                <a:schemeClr val="bg2"/>
              </a:solidFill>
            </a:endParaRPr>
          </a:p>
          <a:p>
            <a:pPr algn="r"/>
            <a:endParaRPr lang="en-US" dirty="0">
              <a:solidFill>
                <a:schemeClr val="bg2"/>
              </a:solidFill>
            </a:endParaRPr>
          </a:p>
          <a:p>
            <a:pPr algn="r"/>
            <a:endParaRPr lang="en-US" dirty="0">
              <a:solidFill>
                <a:schemeClr val="bg2"/>
              </a:solidFill>
            </a:endParaRPr>
          </a:p>
          <a:p>
            <a:pPr algn="r"/>
            <a:endParaRPr lang="en-US" dirty="0">
              <a:solidFill>
                <a:schemeClr val="bg2"/>
              </a:solidFill>
            </a:endParaRPr>
          </a:p>
          <a:p>
            <a:pPr algn="r"/>
            <a:endParaRPr lang="en-US" dirty="0">
              <a:solidFill>
                <a:schemeClr val="bg2"/>
              </a:solidFill>
            </a:endParaRPr>
          </a:p>
        </p:txBody>
      </p:sp>
      <p:sp>
        <p:nvSpPr>
          <p:cNvPr id="5" name="Text Placeholder 4">
            <a:extLst>
              <a:ext uri="{FF2B5EF4-FFF2-40B4-BE49-F238E27FC236}">
                <a16:creationId xmlns:a16="http://schemas.microsoft.com/office/drawing/2014/main" id="{DC67E992-54C5-024A-B29B-76AC4D6C7EE8}"/>
              </a:ext>
            </a:extLst>
          </p:cNvPr>
          <p:cNvSpPr>
            <a:spLocks noGrp="1"/>
          </p:cNvSpPr>
          <p:nvPr>
            <p:ph type="body" idx="1"/>
          </p:nvPr>
        </p:nvSpPr>
        <p:spPr>
          <a:xfrm>
            <a:off x="5581933" y="4452730"/>
            <a:ext cx="6200163" cy="1178171"/>
          </a:xfrm>
        </p:spPr>
        <p:txBody>
          <a:bodyPr/>
          <a:lstStyle/>
          <a:p>
            <a:r>
              <a:rPr lang="en-US" b="1" dirty="0">
                <a:latin typeface="Source Sans Pro SemiBold" panose="020B0503030403020204" pitchFamily="34" charset="0"/>
              </a:rPr>
              <a:t>Product Design Lead: </a:t>
            </a:r>
            <a:r>
              <a:rPr lang="en-US" dirty="0"/>
              <a:t>Taylor Gandolfi Santos </a:t>
            </a:r>
          </a:p>
          <a:p>
            <a:r>
              <a:rPr lang="en-US" b="1" dirty="0">
                <a:latin typeface="Source Sans Pro SemiBold" panose="020B0503030403020204" pitchFamily="34" charset="0"/>
              </a:rPr>
              <a:t>Product Manager Lead: </a:t>
            </a:r>
            <a:r>
              <a:rPr lang="en-US" dirty="0"/>
              <a:t>Maggie Larkin</a:t>
            </a:r>
          </a:p>
        </p:txBody>
      </p:sp>
      <p:sp>
        <p:nvSpPr>
          <p:cNvPr id="2" name="Slide Number Placeholder 1">
            <a:extLst>
              <a:ext uri="{FF2B5EF4-FFF2-40B4-BE49-F238E27FC236}">
                <a16:creationId xmlns:a16="http://schemas.microsoft.com/office/drawing/2014/main" id="{55C90DC6-0DB1-84D5-F12D-6C2AB248142D}"/>
              </a:ext>
            </a:extLst>
          </p:cNvPr>
          <p:cNvSpPr>
            <a:spLocks noGrp="1"/>
          </p:cNvSpPr>
          <p:nvPr>
            <p:ph type="sldNum" sz="quarter" idx="12"/>
          </p:nvPr>
        </p:nvSpPr>
        <p:spPr/>
        <p:txBody>
          <a:bodyPr/>
          <a:lstStyle/>
          <a:p>
            <a:fld id="{A69EEC5E-96CE-EC42-B151-A0E1D1F23C5F}" type="slidenum">
              <a:rPr lang="en-US" smtClean="0"/>
              <a:t>1</a:t>
            </a:fld>
            <a:endParaRPr lang="en-US"/>
          </a:p>
        </p:txBody>
      </p:sp>
    </p:spTree>
    <p:extLst>
      <p:ext uri="{BB962C8B-B14F-4D97-AF65-F5344CB8AC3E}">
        <p14:creationId xmlns:p14="http://schemas.microsoft.com/office/powerpoint/2010/main" val="41155665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6BAF39-42B8-874B-8CC2-5C3D15AEB837}"/>
              </a:ext>
            </a:extLst>
          </p:cNvPr>
          <p:cNvSpPr>
            <a:spLocks noGrp="1"/>
          </p:cNvSpPr>
          <p:nvPr>
            <p:ph type="title"/>
          </p:nvPr>
        </p:nvSpPr>
        <p:spPr/>
        <p:txBody>
          <a:bodyPr/>
          <a:lstStyle/>
          <a:p>
            <a:r>
              <a:rPr lang="en-US" dirty="0"/>
              <a:t>Initial Solutioning</a:t>
            </a:r>
          </a:p>
        </p:txBody>
      </p:sp>
      <p:sp>
        <p:nvSpPr>
          <p:cNvPr id="3" name="Slide Number Placeholder 2">
            <a:extLst>
              <a:ext uri="{FF2B5EF4-FFF2-40B4-BE49-F238E27FC236}">
                <a16:creationId xmlns:a16="http://schemas.microsoft.com/office/drawing/2014/main" id="{242C76EF-6F30-5141-0F9B-F15A820643C0}"/>
              </a:ext>
            </a:extLst>
          </p:cNvPr>
          <p:cNvSpPr>
            <a:spLocks noGrp="1"/>
          </p:cNvSpPr>
          <p:nvPr>
            <p:ph type="sldNum" sz="quarter" idx="4"/>
          </p:nvPr>
        </p:nvSpPr>
        <p:spPr/>
        <p:txBody>
          <a:bodyPr/>
          <a:lstStyle/>
          <a:p>
            <a:fld id="{A69EEC5E-96CE-EC42-B151-A0E1D1F23C5F}" type="slidenum">
              <a:rPr lang="en-US" smtClean="0"/>
              <a:t>10</a:t>
            </a:fld>
            <a:endParaRPr lang="en-US"/>
          </a:p>
        </p:txBody>
      </p:sp>
    </p:spTree>
    <p:extLst>
      <p:ext uri="{BB962C8B-B14F-4D97-AF65-F5344CB8AC3E}">
        <p14:creationId xmlns:p14="http://schemas.microsoft.com/office/powerpoint/2010/main" val="22928717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A64BCBB-A607-5770-5A35-26915153EAB7}"/>
              </a:ext>
            </a:extLst>
          </p:cNvPr>
          <p:cNvSpPr>
            <a:spLocks noGrp="1"/>
          </p:cNvSpPr>
          <p:nvPr>
            <p:ph type="title"/>
          </p:nvPr>
        </p:nvSpPr>
        <p:spPr/>
        <p:txBody>
          <a:bodyPr>
            <a:normAutofit/>
          </a:bodyPr>
          <a:lstStyle/>
          <a:p>
            <a:r>
              <a:rPr lang="en-US"/>
              <a:t>Vision</a:t>
            </a:r>
          </a:p>
        </p:txBody>
      </p:sp>
      <p:sp>
        <p:nvSpPr>
          <p:cNvPr id="12" name="Content Placeholder 1">
            <a:extLst>
              <a:ext uri="{FF2B5EF4-FFF2-40B4-BE49-F238E27FC236}">
                <a16:creationId xmlns:a16="http://schemas.microsoft.com/office/drawing/2014/main" id="{C205944D-190E-6924-4BD1-5F623731E58F}"/>
              </a:ext>
            </a:extLst>
          </p:cNvPr>
          <p:cNvSpPr>
            <a:spLocks noGrp="1"/>
          </p:cNvSpPr>
          <p:nvPr>
            <p:ph idx="1"/>
          </p:nvPr>
        </p:nvSpPr>
        <p:spPr/>
        <p:txBody>
          <a:bodyPr anchor="ctr">
            <a:normAutofit lnSpcReduction="10000"/>
          </a:bodyPr>
          <a:lstStyle/>
          <a:p>
            <a:pPr marL="0" indent="0">
              <a:buNone/>
            </a:pPr>
            <a:r>
              <a:rPr lang="en-US" dirty="0"/>
              <a:t>To clear a path for officers to fully understand an applicant’s story leading to more consistent and just outcomes</a:t>
            </a:r>
          </a:p>
          <a:p>
            <a:pPr marL="0" indent="0">
              <a:buNone/>
            </a:pPr>
            <a:endParaRPr lang="en-US" dirty="0"/>
          </a:p>
          <a:p>
            <a:pPr marL="0" indent="0">
              <a:buNone/>
            </a:pPr>
            <a:r>
              <a:rPr lang="en-US" dirty="0"/>
              <a:t>Digitization of interview notes to unlock a seamless adjudication experience</a:t>
            </a:r>
          </a:p>
          <a:p>
            <a:pPr marL="0" indent="0">
              <a:buNone/>
            </a:pPr>
            <a:endParaRPr lang="en-US" dirty="0"/>
          </a:p>
          <a:p>
            <a:pPr marL="0" indent="0">
              <a:buNone/>
            </a:pPr>
            <a:r>
              <a:rPr lang="en-US" dirty="0"/>
              <a:t>Scalable for interviews across case types </a:t>
            </a:r>
          </a:p>
        </p:txBody>
      </p:sp>
      <p:sp>
        <p:nvSpPr>
          <p:cNvPr id="2" name="Slide Number Placeholder 1">
            <a:extLst>
              <a:ext uri="{FF2B5EF4-FFF2-40B4-BE49-F238E27FC236}">
                <a16:creationId xmlns:a16="http://schemas.microsoft.com/office/drawing/2014/main" id="{EEBAA752-AAB7-23EC-75F4-F819F126359F}"/>
              </a:ext>
            </a:extLst>
          </p:cNvPr>
          <p:cNvSpPr>
            <a:spLocks noGrp="1"/>
          </p:cNvSpPr>
          <p:nvPr>
            <p:ph type="sldNum" sz="quarter" idx="4"/>
          </p:nvPr>
        </p:nvSpPr>
        <p:spPr/>
        <p:txBody>
          <a:bodyPr/>
          <a:lstStyle/>
          <a:p>
            <a:fld id="{A69EEC5E-96CE-EC42-B151-A0E1D1F23C5F}" type="slidenum">
              <a:rPr lang="en-US" smtClean="0"/>
              <a:t>11</a:t>
            </a:fld>
            <a:endParaRPr lang="en-US"/>
          </a:p>
        </p:txBody>
      </p:sp>
    </p:spTree>
    <p:extLst>
      <p:ext uri="{BB962C8B-B14F-4D97-AF65-F5344CB8AC3E}">
        <p14:creationId xmlns:p14="http://schemas.microsoft.com/office/powerpoint/2010/main" val="24060133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A64BCBB-A607-5770-5A35-26915153EAB7}"/>
              </a:ext>
            </a:extLst>
          </p:cNvPr>
          <p:cNvSpPr>
            <a:spLocks noGrp="1"/>
          </p:cNvSpPr>
          <p:nvPr>
            <p:ph type="title"/>
          </p:nvPr>
        </p:nvSpPr>
        <p:spPr/>
        <p:txBody>
          <a:bodyPr>
            <a:normAutofit/>
          </a:bodyPr>
          <a:lstStyle/>
          <a:p>
            <a:r>
              <a:rPr lang="en-US" dirty="0"/>
              <a:t>Initial Outcomes</a:t>
            </a:r>
          </a:p>
        </p:txBody>
      </p:sp>
      <p:sp>
        <p:nvSpPr>
          <p:cNvPr id="12" name="Content Placeholder 1">
            <a:extLst>
              <a:ext uri="{FF2B5EF4-FFF2-40B4-BE49-F238E27FC236}">
                <a16:creationId xmlns:a16="http://schemas.microsoft.com/office/drawing/2014/main" id="{C205944D-190E-6924-4BD1-5F623731E58F}"/>
              </a:ext>
            </a:extLst>
          </p:cNvPr>
          <p:cNvSpPr>
            <a:spLocks noGrp="1"/>
          </p:cNvSpPr>
          <p:nvPr>
            <p:ph idx="1"/>
          </p:nvPr>
        </p:nvSpPr>
        <p:spPr/>
        <p:txBody>
          <a:bodyPr anchor="ctr">
            <a:normAutofit/>
          </a:bodyPr>
          <a:lstStyle/>
          <a:p>
            <a:pPr marL="0" indent="0">
              <a:buNone/>
            </a:pPr>
            <a:r>
              <a:rPr lang="en-US" dirty="0"/>
              <a:t>Increase quality of interviews so that officers are more confident in decisions.</a:t>
            </a:r>
          </a:p>
          <a:p>
            <a:pPr marL="0" indent="0">
              <a:buNone/>
            </a:pPr>
            <a:endParaRPr lang="en-US" dirty="0"/>
          </a:p>
          <a:p>
            <a:pPr marL="0" indent="0">
              <a:buNone/>
            </a:pPr>
            <a:r>
              <a:rPr lang="en-US" dirty="0"/>
              <a:t>Affirmatives Asylum cases are processed more efficiently by reducing re-work.</a:t>
            </a:r>
          </a:p>
          <a:p>
            <a:pPr marL="0" indent="0">
              <a:buNone/>
            </a:pPr>
            <a:endParaRPr lang="en-US" dirty="0"/>
          </a:p>
          <a:p>
            <a:pPr marL="0" indent="0">
              <a:buNone/>
            </a:pPr>
            <a:r>
              <a:rPr lang="en-US" dirty="0"/>
              <a:t>Less ramp up time for new officers.</a:t>
            </a:r>
          </a:p>
        </p:txBody>
      </p:sp>
      <p:sp>
        <p:nvSpPr>
          <p:cNvPr id="2" name="Slide Number Placeholder 1">
            <a:extLst>
              <a:ext uri="{FF2B5EF4-FFF2-40B4-BE49-F238E27FC236}">
                <a16:creationId xmlns:a16="http://schemas.microsoft.com/office/drawing/2014/main" id="{DF4E2342-5CDD-4907-F42F-97ACD7EA201C}"/>
              </a:ext>
            </a:extLst>
          </p:cNvPr>
          <p:cNvSpPr>
            <a:spLocks noGrp="1"/>
          </p:cNvSpPr>
          <p:nvPr>
            <p:ph type="sldNum" sz="quarter" idx="4"/>
          </p:nvPr>
        </p:nvSpPr>
        <p:spPr/>
        <p:txBody>
          <a:bodyPr/>
          <a:lstStyle/>
          <a:p>
            <a:fld id="{A69EEC5E-96CE-EC42-B151-A0E1D1F23C5F}" type="slidenum">
              <a:rPr lang="en-US" smtClean="0"/>
              <a:t>12</a:t>
            </a:fld>
            <a:endParaRPr lang="en-US"/>
          </a:p>
        </p:txBody>
      </p:sp>
    </p:spTree>
    <p:extLst>
      <p:ext uri="{BB962C8B-B14F-4D97-AF65-F5344CB8AC3E}">
        <p14:creationId xmlns:p14="http://schemas.microsoft.com/office/powerpoint/2010/main" val="37415802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6042AB05-FCE9-5032-6564-9D3151400EDF}"/>
              </a:ext>
            </a:extLst>
          </p:cNvPr>
          <p:cNvSpPr>
            <a:spLocks noGrp="1"/>
          </p:cNvSpPr>
          <p:nvPr>
            <p:ph type="title" idx="4294967295"/>
          </p:nvPr>
        </p:nvSpPr>
        <p:spPr>
          <a:xfrm>
            <a:off x="77571" y="0"/>
            <a:ext cx="10515600" cy="1325563"/>
          </a:xfrm>
        </p:spPr>
        <p:txBody>
          <a:bodyPr>
            <a:normAutofit/>
          </a:bodyPr>
          <a:lstStyle/>
          <a:p>
            <a:r>
              <a:rPr lang="en-US" sz="3600" dirty="0"/>
              <a:t>Testing various</a:t>
            </a:r>
            <a:r>
              <a:rPr lang="en-US" sz="3600" baseline="0" dirty="0"/>
              <a:t> solutions….</a:t>
            </a:r>
            <a:endParaRPr lang="en-US" sz="3600" dirty="0"/>
          </a:p>
        </p:txBody>
      </p:sp>
      <p:pic>
        <p:nvPicPr>
          <p:cNvPr id="3" name="Picture 2" descr="GUI showing a left side bar, open center panel and right side bar resources">
            <a:extLst>
              <a:ext uri="{FF2B5EF4-FFF2-40B4-BE49-F238E27FC236}">
                <a16:creationId xmlns:a16="http://schemas.microsoft.com/office/drawing/2014/main" id="{718C4E7B-E36B-8AD5-2767-B50DF8C05E3A}"/>
              </a:ext>
            </a:extLst>
          </p:cNvPr>
          <p:cNvPicPr>
            <a:picLocks noChangeAspect="1"/>
          </p:cNvPicPr>
          <p:nvPr/>
        </p:nvPicPr>
        <p:blipFill>
          <a:blip r:embed="rId3"/>
          <a:stretch>
            <a:fillRect/>
          </a:stretch>
        </p:blipFill>
        <p:spPr>
          <a:xfrm>
            <a:off x="108599" y="1242168"/>
            <a:ext cx="4015401" cy="2548098"/>
          </a:xfrm>
          <a:prstGeom prst="rect">
            <a:avLst/>
          </a:prstGeom>
          <a:ln w="38100">
            <a:solidFill>
              <a:srgbClr val="BF0000"/>
            </a:solidFill>
          </a:ln>
        </p:spPr>
      </p:pic>
      <p:sp>
        <p:nvSpPr>
          <p:cNvPr id="7" name="Content Placeholder 1">
            <a:extLst>
              <a:ext uri="{FF2B5EF4-FFF2-40B4-BE49-F238E27FC236}">
                <a16:creationId xmlns:a16="http://schemas.microsoft.com/office/drawing/2014/main" id="{3DE6A4DE-94FB-AC5F-7A3D-8EC9EFEEEDD3}"/>
              </a:ext>
            </a:extLst>
          </p:cNvPr>
          <p:cNvSpPr txBox="1">
            <a:spLocks/>
          </p:cNvSpPr>
          <p:nvPr/>
        </p:nvSpPr>
        <p:spPr>
          <a:xfrm>
            <a:off x="298450" y="4035136"/>
            <a:ext cx="3635701" cy="2688830"/>
          </a:xfrm>
          <a:prstGeom prst="rect">
            <a:avLst/>
          </a:prstGeom>
        </p:spPr>
        <p:txBody>
          <a:bodyPr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600" b="1"/>
              <a:t>Concept 1: Roadmap</a:t>
            </a:r>
          </a:p>
          <a:p>
            <a:r>
              <a:rPr lang="en-US" sz="1600" b="1"/>
              <a:t>Assumption</a:t>
            </a:r>
            <a:r>
              <a:rPr lang="en-US" sz="1600"/>
              <a:t>: Capturing testimony in narrative format will help officers elicit all needed testimony </a:t>
            </a:r>
          </a:p>
          <a:p>
            <a:r>
              <a:rPr lang="en-US" sz="1600" b="1"/>
              <a:t>Results: </a:t>
            </a:r>
            <a:r>
              <a:rPr lang="en-US" sz="1600"/>
              <a:t>Did not work. Officers felt uncomfortable not typing the interview verbatim and felt they might miss details</a:t>
            </a:r>
          </a:p>
          <a:p>
            <a:pPr marL="0" indent="0">
              <a:buFont typeface="Arial" panose="020B0604020202020204" pitchFamily="34" charset="0"/>
              <a:buNone/>
            </a:pPr>
            <a:endParaRPr lang="en-US" sz="1800" b="1"/>
          </a:p>
        </p:txBody>
      </p:sp>
      <p:pic>
        <p:nvPicPr>
          <p:cNvPr id="4" name="Picture 3" descr="GUI showing left side bar with an interview outline, and timeline in center panel">
            <a:extLst>
              <a:ext uri="{FF2B5EF4-FFF2-40B4-BE49-F238E27FC236}">
                <a16:creationId xmlns:a16="http://schemas.microsoft.com/office/drawing/2014/main" id="{3DE80FE9-D8EF-7163-FF62-89557E00449C}"/>
              </a:ext>
            </a:extLst>
          </p:cNvPr>
          <p:cNvPicPr>
            <a:picLocks noChangeAspect="1"/>
          </p:cNvPicPr>
          <p:nvPr/>
        </p:nvPicPr>
        <p:blipFill>
          <a:blip r:embed="rId4"/>
          <a:stretch>
            <a:fillRect/>
          </a:stretch>
        </p:blipFill>
        <p:spPr>
          <a:xfrm>
            <a:off x="4373073" y="1242168"/>
            <a:ext cx="3635701" cy="2548098"/>
          </a:xfrm>
          <a:prstGeom prst="rect">
            <a:avLst/>
          </a:prstGeom>
          <a:ln w="38100">
            <a:solidFill>
              <a:srgbClr val="BF0000"/>
            </a:solidFill>
          </a:ln>
        </p:spPr>
      </p:pic>
      <p:sp>
        <p:nvSpPr>
          <p:cNvPr id="8" name="Content Placeholder 1">
            <a:extLst>
              <a:ext uri="{FF2B5EF4-FFF2-40B4-BE49-F238E27FC236}">
                <a16:creationId xmlns:a16="http://schemas.microsoft.com/office/drawing/2014/main" id="{BB4D6A42-FED9-4CB7-F3D4-2D80D3869CE7}"/>
              </a:ext>
            </a:extLst>
          </p:cNvPr>
          <p:cNvSpPr txBox="1">
            <a:spLocks/>
          </p:cNvSpPr>
          <p:nvPr/>
        </p:nvSpPr>
        <p:spPr>
          <a:xfrm>
            <a:off x="4241800" y="4035136"/>
            <a:ext cx="3635701" cy="2688830"/>
          </a:xfrm>
          <a:prstGeom prst="rect">
            <a:avLst/>
          </a:prstGeom>
        </p:spPr>
        <p:txBody>
          <a:bodyPr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600" b="1"/>
              <a:t>Concept 2: Timeline</a:t>
            </a:r>
          </a:p>
          <a:p>
            <a:r>
              <a:rPr lang="en-US" sz="1600" b="1"/>
              <a:t>Assumption:</a:t>
            </a:r>
            <a:r>
              <a:rPr lang="en-US" sz="1600"/>
              <a:t> It helps officers cover all events in testimony by structuring the interview in a timeline</a:t>
            </a:r>
          </a:p>
          <a:p>
            <a:r>
              <a:rPr lang="en-US" sz="1600" b="1"/>
              <a:t>Results:</a:t>
            </a:r>
            <a:r>
              <a:rPr lang="en-US" sz="1600"/>
              <a:t> Did not work. Every element of the interview does not fit into a timeline format</a:t>
            </a:r>
          </a:p>
        </p:txBody>
      </p:sp>
      <p:pic>
        <p:nvPicPr>
          <p:cNvPr id="5" name="Picture 4" descr="GUI with left sidebar and check list, center panel is broken into questions and answer">
            <a:extLst>
              <a:ext uri="{FF2B5EF4-FFF2-40B4-BE49-F238E27FC236}">
                <a16:creationId xmlns:a16="http://schemas.microsoft.com/office/drawing/2014/main" id="{59E7CF65-76C2-A8AE-5B98-D10CB18FFAC2}"/>
              </a:ext>
            </a:extLst>
          </p:cNvPr>
          <p:cNvPicPr>
            <a:picLocks noChangeAspect="1"/>
          </p:cNvPicPr>
          <p:nvPr/>
        </p:nvPicPr>
        <p:blipFill>
          <a:blip r:embed="rId5"/>
          <a:stretch>
            <a:fillRect/>
          </a:stretch>
        </p:blipFill>
        <p:spPr>
          <a:xfrm>
            <a:off x="8257848" y="1242168"/>
            <a:ext cx="3856581" cy="2548098"/>
          </a:xfrm>
          <a:prstGeom prst="rect">
            <a:avLst/>
          </a:prstGeom>
          <a:ln w="38100">
            <a:solidFill>
              <a:srgbClr val="BF0000"/>
            </a:solidFill>
          </a:ln>
        </p:spPr>
      </p:pic>
      <p:sp>
        <p:nvSpPr>
          <p:cNvPr id="9" name="Content Placeholder 1">
            <a:extLst>
              <a:ext uri="{FF2B5EF4-FFF2-40B4-BE49-F238E27FC236}">
                <a16:creationId xmlns:a16="http://schemas.microsoft.com/office/drawing/2014/main" id="{4F9FB881-1C6E-80D6-2BE2-05048D1DDEAF}"/>
              </a:ext>
            </a:extLst>
          </p:cNvPr>
          <p:cNvSpPr txBox="1">
            <a:spLocks/>
          </p:cNvSpPr>
          <p:nvPr/>
        </p:nvSpPr>
        <p:spPr>
          <a:xfrm>
            <a:off x="8261350" y="4035136"/>
            <a:ext cx="3635701" cy="2688830"/>
          </a:xfrm>
          <a:prstGeom prst="rect">
            <a:avLst/>
          </a:prstGeom>
        </p:spPr>
        <p:txBody>
          <a:bodyPr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600" b="1"/>
              <a:t>Concept 3: Checklist</a:t>
            </a:r>
          </a:p>
          <a:p>
            <a:r>
              <a:rPr lang="en-US" sz="1600" b="1"/>
              <a:t>Assumption: </a:t>
            </a:r>
            <a:r>
              <a:rPr lang="en-US" sz="1600"/>
              <a:t>A checklist will provide a reminder to officers of everything that needs to be covered during an interview</a:t>
            </a:r>
          </a:p>
          <a:p>
            <a:r>
              <a:rPr lang="en-US" sz="1600" b="1"/>
              <a:t>Results:</a:t>
            </a:r>
            <a:r>
              <a:rPr lang="en-US" sz="1600"/>
              <a:t> Winning concept. Officers felt the checklist was extremely helpful, especially newer officers, and many built their own checklist in Word</a:t>
            </a:r>
          </a:p>
        </p:txBody>
      </p:sp>
      <p:sp>
        <p:nvSpPr>
          <p:cNvPr id="6" name="Slide Number Placeholder 5">
            <a:extLst>
              <a:ext uri="{FF2B5EF4-FFF2-40B4-BE49-F238E27FC236}">
                <a16:creationId xmlns:a16="http://schemas.microsoft.com/office/drawing/2014/main" id="{AE91052B-357B-32E6-51B4-11A6459D2B21}"/>
              </a:ext>
            </a:extLst>
          </p:cNvPr>
          <p:cNvSpPr>
            <a:spLocks noGrp="1"/>
          </p:cNvSpPr>
          <p:nvPr>
            <p:ph type="sldNum" sz="quarter" idx="4"/>
          </p:nvPr>
        </p:nvSpPr>
        <p:spPr/>
        <p:txBody>
          <a:bodyPr/>
          <a:lstStyle/>
          <a:p>
            <a:fld id="{A69EEC5E-96CE-EC42-B151-A0E1D1F23C5F}" type="slidenum">
              <a:rPr lang="en-US" smtClean="0"/>
              <a:t>13</a:t>
            </a:fld>
            <a:endParaRPr lang="en-US"/>
          </a:p>
        </p:txBody>
      </p:sp>
    </p:spTree>
    <p:extLst>
      <p:ext uri="{BB962C8B-B14F-4D97-AF65-F5344CB8AC3E}">
        <p14:creationId xmlns:p14="http://schemas.microsoft.com/office/powerpoint/2010/main" val="30775355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6B6B1EA-FF1C-5421-525A-E5DF31949726}"/>
              </a:ext>
            </a:extLst>
          </p:cNvPr>
          <p:cNvSpPr>
            <a:spLocks noGrp="1"/>
          </p:cNvSpPr>
          <p:nvPr>
            <p:ph type="title" idx="4294967295"/>
          </p:nvPr>
        </p:nvSpPr>
        <p:spPr>
          <a:xfrm>
            <a:off x="231576" y="58769"/>
            <a:ext cx="11230510" cy="1325563"/>
          </a:xfrm>
        </p:spPr>
        <p:txBody>
          <a:bodyPr>
            <a:normAutofit/>
          </a:bodyPr>
          <a:lstStyle/>
          <a:p>
            <a:r>
              <a:rPr lang="en-US" sz="3600" dirty="0"/>
              <a:t>Pilot at Arlington Asylum Office</a:t>
            </a:r>
            <a:r>
              <a:rPr lang="en-US" sz="3600" baseline="0" dirty="0"/>
              <a:t> and Lean MVP</a:t>
            </a:r>
            <a:endParaRPr lang="en-US" sz="3600" dirty="0"/>
          </a:p>
        </p:txBody>
      </p:sp>
      <p:sp>
        <p:nvSpPr>
          <p:cNvPr id="16" name="TextBox 15">
            <a:extLst>
              <a:ext uri="{FF2B5EF4-FFF2-40B4-BE49-F238E27FC236}">
                <a16:creationId xmlns:a16="http://schemas.microsoft.com/office/drawing/2014/main" id="{5B0AA5D6-3001-30A6-E2C9-CB4799791DA4}"/>
              </a:ext>
            </a:extLst>
          </p:cNvPr>
          <p:cNvSpPr txBox="1"/>
          <p:nvPr/>
        </p:nvSpPr>
        <p:spPr>
          <a:xfrm>
            <a:off x="231576" y="1143598"/>
            <a:ext cx="4071949" cy="738664"/>
          </a:xfrm>
          <a:prstGeom prst="rect">
            <a:avLst/>
          </a:prstGeom>
          <a:noFill/>
        </p:spPr>
        <p:txBody>
          <a:bodyPr wrap="none" rtlCol="0">
            <a:spAutoFit/>
          </a:bodyPr>
          <a:lstStyle/>
          <a:p>
            <a:pPr marL="285750" indent="-285750">
              <a:buFont typeface="Arial" panose="020B0604020202020204" pitchFamily="34" charset="0"/>
              <a:buChar char="•"/>
            </a:pPr>
            <a:r>
              <a:rPr lang="en-US" sz="1400" b="1" dirty="0">
                <a:latin typeface="Source Sans Pro SemiBold" panose="020B0503030403020204" pitchFamily="34" charset="0"/>
              </a:rPr>
              <a:t>Initial Pilot included 6 officers and 1 supervisor</a:t>
            </a:r>
          </a:p>
          <a:p>
            <a:pPr marL="285750" indent="-285750">
              <a:buFont typeface="Arial" panose="020B0604020202020204" pitchFamily="34" charset="0"/>
              <a:buChar char="•"/>
            </a:pPr>
            <a:r>
              <a:rPr lang="en-US" sz="1400" b="1" dirty="0">
                <a:latin typeface="Source Sans Pro SemiBold" panose="020B0503030403020204" pitchFamily="34" charset="0"/>
              </a:rPr>
              <a:t>Expanded to 3 offices</a:t>
            </a:r>
          </a:p>
          <a:p>
            <a:pPr marL="285750" indent="-285750">
              <a:buFont typeface="Arial" panose="020B0604020202020204" pitchFamily="34" charset="0"/>
              <a:buChar char="•"/>
            </a:pPr>
            <a:r>
              <a:rPr lang="en-US" sz="1400" b="1" dirty="0">
                <a:latin typeface="Source Sans Pro SemiBold" panose="020B0503030403020204" pitchFamily="34" charset="0"/>
              </a:rPr>
              <a:t>Expanded to make optional for all officers </a:t>
            </a:r>
          </a:p>
        </p:txBody>
      </p:sp>
      <p:pic>
        <p:nvPicPr>
          <p:cNvPr id="10" name="Picture 9" descr="GUI with color and checklist sidebar, question and answer fields in center panel">
            <a:extLst>
              <a:ext uri="{FF2B5EF4-FFF2-40B4-BE49-F238E27FC236}">
                <a16:creationId xmlns:a16="http://schemas.microsoft.com/office/drawing/2014/main" id="{DB8ADBC7-19A0-E5D1-EA0C-3F73416641B7}"/>
              </a:ext>
            </a:extLst>
          </p:cNvPr>
          <p:cNvPicPr>
            <a:picLocks noChangeAspect="1"/>
          </p:cNvPicPr>
          <p:nvPr/>
        </p:nvPicPr>
        <p:blipFill>
          <a:blip r:embed="rId3"/>
          <a:stretch>
            <a:fillRect/>
          </a:stretch>
        </p:blipFill>
        <p:spPr>
          <a:xfrm>
            <a:off x="123290" y="2425699"/>
            <a:ext cx="5972710" cy="2898755"/>
          </a:xfrm>
          <a:prstGeom prst="rect">
            <a:avLst/>
          </a:prstGeom>
          <a:ln w="38100">
            <a:solidFill>
              <a:srgbClr val="BF0000"/>
            </a:solidFill>
          </a:ln>
        </p:spPr>
      </p:pic>
      <p:sp>
        <p:nvSpPr>
          <p:cNvPr id="13" name="TextBox 12">
            <a:extLst>
              <a:ext uri="{FF2B5EF4-FFF2-40B4-BE49-F238E27FC236}">
                <a16:creationId xmlns:a16="http://schemas.microsoft.com/office/drawing/2014/main" id="{184F8D41-2191-B540-38E9-928F4332888A}"/>
              </a:ext>
            </a:extLst>
          </p:cNvPr>
          <p:cNvSpPr txBox="1"/>
          <p:nvPr/>
        </p:nvSpPr>
        <p:spPr>
          <a:xfrm>
            <a:off x="700171" y="5581650"/>
            <a:ext cx="4818948" cy="369332"/>
          </a:xfrm>
          <a:prstGeom prst="rect">
            <a:avLst/>
          </a:prstGeom>
          <a:noFill/>
        </p:spPr>
        <p:txBody>
          <a:bodyPr wrap="none" rtlCol="0">
            <a:spAutoFit/>
          </a:bodyPr>
          <a:lstStyle/>
          <a:p>
            <a:r>
              <a:rPr lang="en-US" b="1">
                <a:latin typeface="Source Sans Pro SemiBold" panose="020B0503030403020204" pitchFamily="34" charset="0"/>
              </a:rPr>
              <a:t>Checklist to cover all elements of the interview</a:t>
            </a:r>
          </a:p>
        </p:txBody>
      </p:sp>
      <p:pic>
        <p:nvPicPr>
          <p:cNvPr id="12" name="Picture 11" descr="GUI showing suggested questions in left side bar and center panel having yes/no questions">
            <a:extLst>
              <a:ext uri="{FF2B5EF4-FFF2-40B4-BE49-F238E27FC236}">
                <a16:creationId xmlns:a16="http://schemas.microsoft.com/office/drawing/2014/main" id="{5C51BFDC-FDF3-AB10-4020-F696ED8CB68B}"/>
              </a:ext>
            </a:extLst>
          </p:cNvPr>
          <p:cNvPicPr>
            <a:picLocks noChangeAspect="1"/>
          </p:cNvPicPr>
          <p:nvPr/>
        </p:nvPicPr>
        <p:blipFill>
          <a:blip r:embed="rId4"/>
          <a:stretch>
            <a:fillRect/>
          </a:stretch>
        </p:blipFill>
        <p:spPr>
          <a:xfrm>
            <a:off x="6096000" y="2413000"/>
            <a:ext cx="5972710" cy="2914682"/>
          </a:xfrm>
          <a:prstGeom prst="rect">
            <a:avLst/>
          </a:prstGeom>
          <a:ln w="38100">
            <a:solidFill>
              <a:srgbClr val="BF0000"/>
            </a:solidFill>
          </a:ln>
        </p:spPr>
      </p:pic>
      <p:sp>
        <p:nvSpPr>
          <p:cNvPr id="14" name="TextBox 13">
            <a:extLst>
              <a:ext uri="{FF2B5EF4-FFF2-40B4-BE49-F238E27FC236}">
                <a16:creationId xmlns:a16="http://schemas.microsoft.com/office/drawing/2014/main" id="{01363195-F4CB-0A59-6A17-238E8B7C58CB}"/>
              </a:ext>
            </a:extLst>
          </p:cNvPr>
          <p:cNvSpPr txBox="1"/>
          <p:nvPr/>
        </p:nvSpPr>
        <p:spPr>
          <a:xfrm>
            <a:off x="6672883" y="5581650"/>
            <a:ext cx="4259499" cy="369332"/>
          </a:xfrm>
          <a:prstGeom prst="rect">
            <a:avLst/>
          </a:prstGeom>
          <a:noFill/>
        </p:spPr>
        <p:txBody>
          <a:bodyPr wrap="none" rtlCol="0">
            <a:spAutoFit/>
          </a:bodyPr>
          <a:lstStyle/>
          <a:p>
            <a:r>
              <a:rPr lang="en-US" b="1">
                <a:latin typeface="Source Sans Pro SemiBold" panose="020B0503030403020204" pitchFamily="34" charset="0"/>
              </a:rPr>
              <a:t>Follow-up support for difficult situations </a:t>
            </a:r>
          </a:p>
        </p:txBody>
      </p:sp>
      <p:sp>
        <p:nvSpPr>
          <p:cNvPr id="3" name="Slide Number Placeholder 2">
            <a:extLst>
              <a:ext uri="{FF2B5EF4-FFF2-40B4-BE49-F238E27FC236}">
                <a16:creationId xmlns:a16="http://schemas.microsoft.com/office/drawing/2014/main" id="{1661C122-1C07-EFA8-E5FA-695262F70D01}"/>
              </a:ext>
            </a:extLst>
          </p:cNvPr>
          <p:cNvSpPr>
            <a:spLocks noGrp="1"/>
          </p:cNvSpPr>
          <p:nvPr>
            <p:ph type="sldNum" sz="quarter" idx="4"/>
          </p:nvPr>
        </p:nvSpPr>
        <p:spPr/>
        <p:txBody>
          <a:bodyPr/>
          <a:lstStyle/>
          <a:p>
            <a:fld id="{A69EEC5E-96CE-EC42-B151-A0E1D1F23C5F}" type="slidenum">
              <a:rPr lang="en-US" smtClean="0"/>
              <a:t>14</a:t>
            </a:fld>
            <a:endParaRPr lang="en-US"/>
          </a:p>
        </p:txBody>
      </p:sp>
    </p:spTree>
    <p:extLst>
      <p:ext uri="{BB962C8B-B14F-4D97-AF65-F5344CB8AC3E}">
        <p14:creationId xmlns:p14="http://schemas.microsoft.com/office/powerpoint/2010/main" val="38581154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A64BCBB-A607-5770-5A35-26915153EAB7}"/>
              </a:ext>
            </a:extLst>
          </p:cNvPr>
          <p:cNvSpPr>
            <a:spLocks noGrp="1"/>
          </p:cNvSpPr>
          <p:nvPr>
            <p:ph type="title"/>
          </p:nvPr>
        </p:nvSpPr>
        <p:spPr/>
        <p:txBody>
          <a:bodyPr/>
          <a:lstStyle/>
          <a:p>
            <a:pPr algn="ctr"/>
            <a:r>
              <a:rPr lang="en-US"/>
              <a:t>Pilot Feedback</a:t>
            </a:r>
          </a:p>
        </p:txBody>
      </p:sp>
      <p:sp>
        <p:nvSpPr>
          <p:cNvPr id="12" name="Content Placeholder 1">
            <a:extLst>
              <a:ext uri="{FF2B5EF4-FFF2-40B4-BE49-F238E27FC236}">
                <a16:creationId xmlns:a16="http://schemas.microsoft.com/office/drawing/2014/main" id="{C205944D-190E-6924-4BD1-5F623731E58F}"/>
              </a:ext>
            </a:extLst>
          </p:cNvPr>
          <p:cNvSpPr>
            <a:spLocks noGrp="1"/>
          </p:cNvSpPr>
          <p:nvPr>
            <p:ph idx="1"/>
          </p:nvPr>
        </p:nvSpPr>
        <p:spPr>
          <a:xfrm>
            <a:off x="6452128" y="1808169"/>
            <a:ext cx="5367254" cy="2563866"/>
          </a:xfrm>
        </p:spPr>
        <p:txBody>
          <a:bodyPr>
            <a:noAutofit/>
          </a:bodyPr>
          <a:lstStyle/>
          <a:p>
            <a:r>
              <a:rPr lang="en-US" b="0" dirty="0">
                <a:latin typeface="Source Sans Pro" panose="020B0503030403020204" pitchFamily="34" charset="0"/>
              </a:rPr>
              <a:t>I have heard from attorneys that bar questions for children are much better, and they appreciate that we can adapt questioning to younger ages.”</a:t>
            </a:r>
            <a:br>
              <a:rPr lang="en-US" b="0" dirty="0">
                <a:latin typeface="Source Sans Pro" panose="020B0503030403020204" pitchFamily="34" charset="0"/>
              </a:rPr>
            </a:br>
            <a:r>
              <a:rPr lang="en-US" b="0" dirty="0">
                <a:latin typeface="Source Sans Pro" panose="020B0503030403020204" pitchFamily="34" charset="0"/>
              </a:rPr>
              <a:t>Asylum Officer</a:t>
            </a:r>
          </a:p>
          <a:p>
            <a:r>
              <a:rPr lang="en-US" b="0" dirty="0">
                <a:latin typeface="Source Sans Pro" panose="020B0503030403020204" pitchFamily="34" charset="0"/>
              </a:rPr>
              <a:t>“Ever since I started using Global Interview, all my cases have been approved. Before my Supervisor would be like hey you didn’t ask this question, you didn’t do this thing. Last week, I asked him for feedback and there was nothing. It’s a great feeling to not get anything sent back, thanks to you guys.”</a:t>
            </a:r>
            <a:br>
              <a:rPr lang="en-US" b="0" dirty="0">
                <a:latin typeface="Source Sans Pro" panose="020B0503030403020204" pitchFamily="34" charset="0"/>
              </a:rPr>
            </a:br>
            <a:r>
              <a:rPr lang="en-US" b="0" dirty="0">
                <a:latin typeface="Source Sans Pro" panose="020B0503030403020204" pitchFamily="34" charset="0"/>
              </a:rPr>
              <a:t>Asylum Officer</a:t>
            </a:r>
          </a:p>
        </p:txBody>
      </p:sp>
      <p:sp>
        <p:nvSpPr>
          <p:cNvPr id="5" name="TextBox 4">
            <a:extLst>
              <a:ext uri="{FF2B5EF4-FFF2-40B4-BE49-F238E27FC236}">
                <a16:creationId xmlns:a16="http://schemas.microsoft.com/office/drawing/2014/main" id="{B616300A-53E2-F45C-1FAD-AC6ECDF30E3A}"/>
              </a:ext>
            </a:extLst>
          </p:cNvPr>
          <p:cNvSpPr txBox="1"/>
          <p:nvPr/>
        </p:nvSpPr>
        <p:spPr>
          <a:xfrm>
            <a:off x="6452128" y="4685904"/>
            <a:ext cx="2311851" cy="369332"/>
          </a:xfrm>
          <a:prstGeom prst="rect">
            <a:avLst/>
          </a:prstGeom>
          <a:noFill/>
        </p:spPr>
        <p:txBody>
          <a:bodyPr wrap="none" rtlCol="0">
            <a:spAutoFit/>
          </a:bodyPr>
          <a:lstStyle/>
          <a:p>
            <a:r>
              <a:rPr lang="en-US" b="1" dirty="0">
                <a:latin typeface="Source Sans Pro SemiBold" panose="020B0503030403020204" pitchFamily="34" charset="0"/>
              </a:rPr>
              <a:t>Adoption during pilot</a:t>
            </a:r>
          </a:p>
        </p:txBody>
      </p:sp>
      <p:pic>
        <p:nvPicPr>
          <p:cNvPr id="4" name="Picture 3" descr="Line chart of adoption during pilot showing visits over time">
            <a:extLst>
              <a:ext uri="{FF2B5EF4-FFF2-40B4-BE49-F238E27FC236}">
                <a16:creationId xmlns:a16="http://schemas.microsoft.com/office/drawing/2014/main" id="{9FC1A126-34C9-C26B-0B26-48FC532CB00B}"/>
              </a:ext>
            </a:extLst>
          </p:cNvPr>
          <p:cNvPicPr>
            <a:picLocks noChangeAspect="1"/>
          </p:cNvPicPr>
          <p:nvPr/>
        </p:nvPicPr>
        <p:blipFill>
          <a:blip r:embed="rId3"/>
          <a:stretch>
            <a:fillRect/>
          </a:stretch>
        </p:blipFill>
        <p:spPr>
          <a:xfrm>
            <a:off x="6452128" y="5055236"/>
            <a:ext cx="5130272" cy="1518560"/>
          </a:xfrm>
          <a:prstGeom prst="rect">
            <a:avLst/>
          </a:prstGeom>
        </p:spPr>
      </p:pic>
      <p:sp>
        <p:nvSpPr>
          <p:cNvPr id="2" name="Slide Number Placeholder 1">
            <a:extLst>
              <a:ext uri="{FF2B5EF4-FFF2-40B4-BE49-F238E27FC236}">
                <a16:creationId xmlns:a16="http://schemas.microsoft.com/office/drawing/2014/main" id="{D7056F8B-25FD-16B9-19C8-B865E1501B8B}"/>
              </a:ext>
            </a:extLst>
          </p:cNvPr>
          <p:cNvSpPr>
            <a:spLocks noGrp="1"/>
          </p:cNvSpPr>
          <p:nvPr>
            <p:ph type="sldNum" sz="quarter" idx="4"/>
          </p:nvPr>
        </p:nvSpPr>
        <p:spPr/>
        <p:txBody>
          <a:bodyPr/>
          <a:lstStyle/>
          <a:p>
            <a:fld id="{A69EEC5E-96CE-EC42-B151-A0E1D1F23C5F}" type="slidenum">
              <a:rPr lang="en-US" smtClean="0"/>
              <a:t>15</a:t>
            </a:fld>
            <a:endParaRPr lang="en-US"/>
          </a:p>
        </p:txBody>
      </p:sp>
    </p:spTree>
    <p:extLst>
      <p:ext uri="{BB962C8B-B14F-4D97-AF65-F5344CB8AC3E}">
        <p14:creationId xmlns:p14="http://schemas.microsoft.com/office/powerpoint/2010/main" val="27679915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6BAF39-42B8-874B-8CC2-5C3D15AEB837}"/>
              </a:ext>
            </a:extLst>
          </p:cNvPr>
          <p:cNvSpPr>
            <a:spLocks noGrp="1"/>
          </p:cNvSpPr>
          <p:nvPr>
            <p:ph type="title"/>
          </p:nvPr>
        </p:nvSpPr>
        <p:spPr/>
        <p:txBody>
          <a:bodyPr/>
          <a:lstStyle/>
          <a:p>
            <a:r>
              <a:rPr lang="en-US"/>
              <a:t>Make APSO Interviews Better</a:t>
            </a:r>
          </a:p>
        </p:txBody>
      </p:sp>
      <p:sp>
        <p:nvSpPr>
          <p:cNvPr id="3" name="TextBox 2">
            <a:extLst>
              <a:ext uri="{FF2B5EF4-FFF2-40B4-BE49-F238E27FC236}">
                <a16:creationId xmlns:a16="http://schemas.microsoft.com/office/drawing/2014/main" id="{AA85A15C-5D3E-8A7C-8EE1-1F8787292BCE}"/>
              </a:ext>
            </a:extLst>
          </p:cNvPr>
          <p:cNvSpPr txBox="1"/>
          <p:nvPr/>
        </p:nvSpPr>
        <p:spPr>
          <a:xfrm>
            <a:off x="4678562" y="1729409"/>
            <a:ext cx="2834880" cy="369332"/>
          </a:xfrm>
          <a:prstGeom prst="rect">
            <a:avLst/>
          </a:prstGeom>
          <a:noFill/>
        </p:spPr>
        <p:txBody>
          <a:bodyPr wrap="none" rtlCol="0">
            <a:spAutoFit/>
          </a:bodyPr>
          <a:lstStyle/>
          <a:p>
            <a:pPr algn="ctr"/>
            <a:r>
              <a:rPr lang="en-US" b="1"/>
              <a:t>Initial Scope &amp; Business Ask</a:t>
            </a:r>
          </a:p>
        </p:txBody>
      </p:sp>
      <p:sp>
        <p:nvSpPr>
          <p:cNvPr id="4" name="Slide Number Placeholder 3">
            <a:extLst>
              <a:ext uri="{FF2B5EF4-FFF2-40B4-BE49-F238E27FC236}">
                <a16:creationId xmlns:a16="http://schemas.microsoft.com/office/drawing/2014/main" id="{49E19DD2-EB55-90F2-4F8B-0E0D79945EED}"/>
              </a:ext>
            </a:extLst>
          </p:cNvPr>
          <p:cNvSpPr>
            <a:spLocks noGrp="1"/>
          </p:cNvSpPr>
          <p:nvPr>
            <p:ph type="sldNum" sz="quarter" idx="4"/>
          </p:nvPr>
        </p:nvSpPr>
        <p:spPr/>
        <p:txBody>
          <a:bodyPr/>
          <a:lstStyle/>
          <a:p>
            <a:fld id="{A69EEC5E-96CE-EC42-B151-A0E1D1F23C5F}" type="slidenum">
              <a:rPr lang="en-US" smtClean="0"/>
              <a:t>16</a:t>
            </a:fld>
            <a:endParaRPr lang="en-US"/>
          </a:p>
        </p:txBody>
      </p:sp>
    </p:spTree>
    <p:extLst>
      <p:ext uri="{BB962C8B-B14F-4D97-AF65-F5344CB8AC3E}">
        <p14:creationId xmlns:p14="http://schemas.microsoft.com/office/powerpoint/2010/main" val="7334666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6BAF39-42B8-874B-8CC2-5C3D15AEB837}"/>
              </a:ext>
            </a:extLst>
          </p:cNvPr>
          <p:cNvSpPr>
            <a:spLocks noGrp="1"/>
          </p:cNvSpPr>
          <p:nvPr>
            <p:ph type="title"/>
          </p:nvPr>
        </p:nvSpPr>
        <p:spPr/>
        <p:txBody>
          <a:bodyPr/>
          <a:lstStyle/>
          <a:p>
            <a:r>
              <a:rPr lang="en-US" dirty="0"/>
              <a:t>Defining the Problem</a:t>
            </a:r>
          </a:p>
        </p:txBody>
      </p:sp>
      <p:sp>
        <p:nvSpPr>
          <p:cNvPr id="3" name="Slide Number Placeholder 2">
            <a:extLst>
              <a:ext uri="{FF2B5EF4-FFF2-40B4-BE49-F238E27FC236}">
                <a16:creationId xmlns:a16="http://schemas.microsoft.com/office/drawing/2014/main" id="{1A66B24F-ACEB-4D6F-F0A5-509F2D1AAFBE}"/>
              </a:ext>
            </a:extLst>
          </p:cNvPr>
          <p:cNvSpPr>
            <a:spLocks noGrp="1"/>
          </p:cNvSpPr>
          <p:nvPr>
            <p:ph type="sldNum" sz="quarter" idx="4"/>
          </p:nvPr>
        </p:nvSpPr>
        <p:spPr/>
        <p:txBody>
          <a:bodyPr/>
          <a:lstStyle/>
          <a:p>
            <a:fld id="{A69EEC5E-96CE-EC42-B151-A0E1D1F23C5F}" type="slidenum">
              <a:rPr lang="en-US" smtClean="0"/>
              <a:t>17</a:t>
            </a:fld>
            <a:endParaRPr lang="en-US"/>
          </a:p>
        </p:txBody>
      </p:sp>
    </p:spTree>
    <p:extLst>
      <p:ext uri="{BB962C8B-B14F-4D97-AF65-F5344CB8AC3E}">
        <p14:creationId xmlns:p14="http://schemas.microsoft.com/office/powerpoint/2010/main" val="29940881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2AF8C61-3BD8-CF06-260F-7E5DF459F684}"/>
              </a:ext>
            </a:extLst>
          </p:cNvPr>
          <p:cNvSpPr>
            <a:spLocks noGrp="1"/>
          </p:cNvSpPr>
          <p:nvPr>
            <p:ph type="title"/>
          </p:nvPr>
        </p:nvSpPr>
        <p:spPr/>
        <p:txBody>
          <a:bodyPr>
            <a:normAutofit/>
          </a:bodyPr>
          <a:lstStyle/>
          <a:p>
            <a:r>
              <a:rPr lang="en-US" sz="3600" dirty="0"/>
              <a:t>Defining the Problem</a:t>
            </a:r>
          </a:p>
        </p:txBody>
      </p:sp>
      <p:sp>
        <p:nvSpPr>
          <p:cNvPr id="6" name="Text Placeholder 5">
            <a:extLst>
              <a:ext uri="{FF2B5EF4-FFF2-40B4-BE49-F238E27FC236}">
                <a16:creationId xmlns:a16="http://schemas.microsoft.com/office/drawing/2014/main" id="{59B3AD51-6E0A-10D6-D210-50C5920ED3EA}"/>
              </a:ext>
            </a:extLst>
          </p:cNvPr>
          <p:cNvSpPr>
            <a:spLocks noGrp="1"/>
          </p:cNvSpPr>
          <p:nvPr>
            <p:ph type="body" idx="11"/>
          </p:nvPr>
        </p:nvSpPr>
        <p:spPr/>
        <p:txBody>
          <a:bodyPr/>
          <a:lstStyle/>
          <a:p>
            <a:r>
              <a:rPr lang="en-US"/>
              <a:t>Lots of quotes</a:t>
            </a:r>
          </a:p>
        </p:txBody>
      </p:sp>
      <p:pic>
        <p:nvPicPr>
          <p:cNvPr id="10" name="Content Placeholder 9" descr="Whiteboard with lots of stickies showing our raw collected research">
            <a:extLst>
              <a:ext uri="{FF2B5EF4-FFF2-40B4-BE49-F238E27FC236}">
                <a16:creationId xmlns:a16="http://schemas.microsoft.com/office/drawing/2014/main" id="{14A5AECF-F1A5-08D8-5DDB-BA27DF92A74B}"/>
              </a:ext>
            </a:extLst>
          </p:cNvPr>
          <p:cNvPicPr>
            <a:picLocks noGrp="1" noChangeAspect="1"/>
          </p:cNvPicPr>
          <p:nvPr>
            <p:ph idx="1"/>
          </p:nvPr>
        </p:nvPicPr>
        <p:blipFill>
          <a:blip r:embed="rId2"/>
          <a:stretch>
            <a:fillRect/>
          </a:stretch>
        </p:blipFill>
        <p:spPr>
          <a:xfrm>
            <a:off x="798513" y="2767044"/>
            <a:ext cx="5180012" cy="2754250"/>
          </a:xfrm>
        </p:spPr>
      </p:pic>
      <p:sp>
        <p:nvSpPr>
          <p:cNvPr id="8" name="Text Placeholder 7">
            <a:extLst>
              <a:ext uri="{FF2B5EF4-FFF2-40B4-BE49-F238E27FC236}">
                <a16:creationId xmlns:a16="http://schemas.microsoft.com/office/drawing/2014/main" id="{DA2101E4-68C7-6F99-DEAB-3FDC0377603F}"/>
              </a:ext>
            </a:extLst>
          </p:cNvPr>
          <p:cNvSpPr>
            <a:spLocks noGrp="1"/>
          </p:cNvSpPr>
          <p:nvPr>
            <p:ph type="body" idx="13"/>
          </p:nvPr>
        </p:nvSpPr>
        <p:spPr/>
        <p:txBody>
          <a:bodyPr/>
          <a:lstStyle/>
          <a:p>
            <a:r>
              <a:rPr lang="en-US"/>
              <a:t>Synthesize</a:t>
            </a:r>
          </a:p>
        </p:txBody>
      </p:sp>
      <p:pic>
        <p:nvPicPr>
          <p:cNvPr id="12" name="Content Placeholder 11" descr="Diagram showing mapped out problems linked together">
            <a:extLst>
              <a:ext uri="{FF2B5EF4-FFF2-40B4-BE49-F238E27FC236}">
                <a16:creationId xmlns:a16="http://schemas.microsoft.com/office/drawing/2014/main" id="{52984D54-C60A-53A6-9968-3449053C738F}"/>
              </a:ext>
            </a:extLst>
          </p:cNvPr>
          <p:cNvPicPr>
            <a:picLocks noGrp="1" noChangeAspect="1"/>
          </p:cNvPicPr>
          <p:nvPr>
            <p:ph idx="12"/>
          </p:nvPr>
        </p:nvPicPr>
        <p:blipFill>
          <a:blip r:embed="rId3"/>
          <a:stretch>
            <a:fillRect/>
          </a:stretch>
        </p:blipFill>
        <p:spPr>
          <a:xfrm>
            <a:off x="6414518" y="2657490"/>
            <a:ext cx="5022237" cy="2863804"/>
          </a:xfrm>
        </p:spPr>
      </p:pic>
      <p:sp>
        <p:nvSpPr>
          <p:cNvPr id="2" name="Slide Number Placeholder 1">
            <a:extLst>
              <a:ext uri="{FF2B5EF4-FFF2-40B4-BE49-F238E27FC236}">
                <a16:creationId xmlns:a16="http://schemas.microsoft.com/office/drawing/2014/main" id="{B265045E-C454-A6EA-4875-181D37F2DAFD}"/>
              </a:ext>
            </a:extLst>
          </p:cNvPr>
          <p:cNvSpPr>
            <a:spLocks noGrp="1"/>
          </p:cNvSpPr>
          <p:nvPr>
            <p:ph type="sldNum" sz="quarter" idx="4"/>
          </p:nvPr>
        </p:nvSpPr>
        <p:spPr/>
        <p:txBody>
          <a:bodyPr/>
          <a:lstStyle/>
          <a:p>
            <a:fld id="{A69EEC5E-96CE-EC42-B151-A0E1D1F23C5F}" type="slidenum">
              <a:rPr lang="en-US" smtClean="0"/>
              <a:t>18</a:t>
            </a:fld>
            <a:endParaRPr lang="en-US"/>
          </a:p>
        </p:txBody>
      </p:sp>
    </p:spTree>
    <p:extLst>
      <p:ext uri="{BB962C8B-B14F-4D97-AF65-F5344CB8AC3E}">
        <p14:creationId xmlns:p14="http://schemas.microsoft.com/office/powerpoint/2010/main" val="27517326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BFF2700-C318-AF15-CC12-FB9FE4B2062B}"/>
              </a:ext>
            </a:extLst>
          </p:cNvPr>
          <p:cNvSpPr>
            <a:spLocks noGrp="1"/>
          </p:cNvSpPr>
          <p:nvPr>
            <p:ph type="title"/>
          </p:nvPr>
        </p:nvSpPr>
        <p:spPr/>
        <p:txBody>
          <a:bodyPr/>
          <a:lstStyle/>
          <a:p>
            <a:r>
              <a:rPr lang="en-US"/>
              <a:t>Problem Statement</a:t>
            </a:r>
          </a:p>
        </p:txBody>
      </p:sp>
      <p:sp>
        <p:nvSpPr>
          <p:cNvPr id="2" name="Content Placeholder 1">
            <a:extLst>
              <a:ext uri="{FF2B5EF4-FFF2-40B4-BE49-F238E27FC236}">
                <a16:creationId xmlns:a16="http://schemas.microsoft.com/office/drawing/2014/main" id="{43337FF7-DD77-2AE0-2F97-018EB85F4E44}"/>
              </a:ext>
            </a:extLst>
          </p:cNvPr>
          <p:cNvSpPr>
            <a:spLocks noGrp="1"/>
          </p:cNvSpPr>
          <p:nvPr>
            <p:ph idx="1"/>
          </p:nvPr>
        </p:nvSpPr>
        <p:spPr/>
        <p:txBody>
          <a:bodyPr anchor="ctr">
            <a:normAutofit/>
          </a:bodyPr>
          <a:lstStyle/>
          <a:p>
            <a:pPr marL="0" indent="0" fontAlgn="base">
              <a:buNone/>
            </a:pPr>
            <a:r>
              <a:rPr lang="en-US" sz="1800" dirty="0"/>
              <a:t>I am an</a:t>
            </a:r>
            <a:r>
              <a:rPr lang="en-US" sz="1800" b="1" dirty="0"/>
              <a:t> </a:t>
            </a:r>
            <a:r>
              <a:rPr lang="en-US" sz="1800" dirty="0"/>
              <a:t>asylum officer working on APSO,</a:t>
            </a:r>
          </a:p>
          <a:p>
            <a:pPr marL="0" indent="0" fontAlgn="base">
              <a:buNone/>
            </a:pPr>
            <a:r>
              <a:rPr lang="en-US" sz="1800" dirty="0"/>
              <a:t>Trying to conduct a</a:t>
            </a:r>
            <a:r>
              <a:rPr lang="en-US" sz="1800" b="1" dirty="0"/>
              <a:t> complete and correct interview.</a:t>
            </a:r>
            <a:endParaRPr lang="en-US" sz="1800" dirty="0"/>
          </a:p>
          <a:p>
            <a:pPr marL="0" indent="0" fontAlgn="base">
              <a:buNone/>
            </a:pPr>
            <a:r>
              <a:rPr lang="en-US" sz="1800" dirty="0"/>
              <a:t>But my </a:t>
            </a:r>
            <a:r>
              <a:rPr lang="en-US" sz="1800" b="1" dirty="0"/>
              <a:t>template</a:t>
            </a:r>
            <a:r>
              <a:rPr lang="en-US" sz="1800" dirty="0"/>
              <a:t> might not </a:t>
            </a:r>
            <a:r>
              <a:rPr lang="en-US" sz="1800" b="1" dirty="0"/>
              <a:t>incorporate</a:t>
            </a:r>
            <a:r>
              <a:rPr lang="en-US" sz="1800" dirty="0"/>
              <a:t> the latest procedures,</a:t>
            </a:r>
          </a:p>
          <a:p>
            <a:pPr marL="0" indent="0" fontAlgn="base">
              <a:buNone/>
            </a:pPr>
            <a:r>
              <a:rPr lang="en-US" sz="1800" dirty="0"/>
              <a:t>Because </a:t>
            </a:r>
            <a:r>
              <a:rPr lang="en-US" sz="1800" b="1" dirty="0"/>
              <a:t>I don't know </a:t>
            </a:r>
            <a:r>
              <a:rPr lang="en-US" sz="1800" dirty="0"/>
              <a:t>if there's a new policy</a:t>
            </a:r>
          </a:p>
          <a:p>
            <a:pPr marL="0" indent="0" fontAlgn="base">
              <a:buNone/>
            </a:pPr>
            <a:r>
              <a:rPr lang="en-US" sz="1800" b="1" dirty="0"/>
              <a:t>makes me feel </a:t>
            </a:r>
            <a:r>
              <a:rPr lang="en-US" sz="1800" dirty="0"/>
              <a:t>nervous that I'll have another return.</a:t>
            </a:r>
          </a:p>
        </p:txBody>
      </p:sp>
      <p:sp>
        <p:nvSpPr>
          <p:cNvPr id="4" name="Slide Number Placeholder 3">
            <a:extLst>
              <a:ext uri="{FF2B5EF4-FFF2-40B4-BE49-F238E27FC236}">
                <a16:creationId xmlns:a16="http://schemas.microsoft.com/office/drawing/2014/main" id="{5CD45D66-EB23-8E03-5009-C8173A631D2A}"/>
              </a:ext>
            </a:extLst>
          </p:cNvPr>
          <p:cNvSpPr>
            <a:spLocks noGrp="1"/>
          </p:cNvSpPr>
          <p:nvPr>
            <p:ph type="sldNum" sz="quarter" idx="4"/>
          </p:nvPr>
        </p:nvSpPr>
        <p:spPr/>
        <p:txBody>
          <a:bodyPr/>
          <a:lstStyle/>
          <a:p>
            <a:fld id="{A69EEC5E-96CE-EC42-B151-A0E1D1F23C5F}" type="slidenum">
              <a:rPr lang="en-US" smtClean="0"/>
              <a:t>19</a:t>
            </a:fld>
            <a:endParaRPr lang="en-US"/>
          </a:p>
        </p:txBody>
      </p:sp>
    </p:spTree>
    <p:extLst>
      <p:ext uri="{BB962C8B-B14F-4D97-AF65-F5344CB8AC3E}">
        <p14:creationId xmlns:p14="http://schemas.microsoft.com/office/powerpoint/2010/main" val="20242950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6BAF39-42B8-874B-8CC2-5C3D15AEB837}"/>
              </a:ext>
            </a:extLst>
          </p:cNvPr>
          <p:cNvSpPr>
            <a:spLocks noGrp="1"/>
          </p:cNvSpPr>
          <p:nvPr>
            <p:ph type="title"/>
          </p:nvPr>
        </p:nvSpPr>
        <p:spPr/>
        <p:txBody>
          <a:bodyPr/>
          <a:lstStyle/>
          <a:p>
            <a:r>
              <a:rPr lang="en-US" dirty="0"/>
              <a:t>What is a Refugee / Asylum interview?</a:t>
            </a:r>
          </a:p>
        </p:txBody>
      </p:sp>
      <p:sp>
        <p:nvSpPr>
          <p:cNvPr id="3" name="TextBox 2">
            <a:extLst>
              <a:ext uri="{FF2B5EF4-FFF2-40B4-BE49-F238E27FC236}">
                <a16:creationId xmlns:a16="http://schemas.microsoft.com/office/drawing/2014/main" id="{AA85A15C-5D3E-8A7C-8EE1-1F8787292BCE}"/>
              </a:ext>
            </a:extLst>
          </p:cNvPr>
          <p:cNvSpPr txBox="1"/>
          <p:nvPr/>
        </p:nvSpPr>
        <p:spPr>
          <a:xfrm>
            <a:off x="5397512" y="1729409"/>
            <a:ext cx="1396985" cy="369332"/>
          </a:xfrm>
          <a:prstGeom prst="rect">
            <a:avLst/>
          </a:prstGeom>
          <a:noFill/>
        </p:spPr>
        <p:txBody>
          <a:bodyPr wrap="none" rtlCol="0">
            <a:spAutoFit/>
          </a:bodyPr>
          <a:lstStyle/>
          <a:p>
            <a:pPr algn="ctr"/>
            <a:r>
              <a:rPr lang="en-US" b="1" dirty="0"/>
              <a:t>Level Setting</a:t>
            </a:r>
          </a:p>
        </p:txBody>
      </p:sp>
      <p:sp>
        <p:nvSpPr>
          <p:cNvPr id="4" name="Slide Number Placeholder 3">
            <a:extLst>
              <a:ext uri="{FF2B5EF4-FFF2-40B4-BE49-F238E27FC236}">
                <a16:creationId xmlns:a16="http://schemas.microsoft.com/office/drawing/2014/main" id="{1E0476C1-1A65-106D-E04C-B982F2B68223}"/>
              </a:ext>
            </a:extLst>
          </p:cNvPr>
          <p:cNvSpPr>
            <a:spLocks noGrp="1"/>
          </p:cNvSpPr>
          <p:nvPr>
            <p:ph type="sldNum" sz="quarter" idx="4"/>
          </p:nvPr>
        </p:nvSpPr>
        <p:spPr/>
        <p:txBody>
          <a:bodyPr/>
          <a:lstStyle/>
          <a:p>
            <a:fld id="{A69EEC5E-96CE-EC42-B151-A0E1D1F23C5F}" type="slidenum">
              <a:rPr lang="en-US" smtClean="0"/>
              <a:t>2</a:t>
            </a:fld>
            <a:endParaRPr lang="en-US"/>
          </a:p>
        </p:txBody>
      </p:sp>
    </p:spTree>
    <p:extLst>
      <p:ext uri="{BB962C8B-B14F-4D97-AF65-F5344CB8AC3E}">
        <p14:creationId xmlns:p14="http://schemas.microsoft.com/office/powerpoint/2010/main" val="23931899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6BAF39-42B8-874B-8CC2-5C3D15AEB837}"/>
              </a:ext>
            </a:extLst>
          </p:cNvPr>
          <p:cNvSpPr>
            <a:spLocks noGrp="1"/>
          </p:cNvSpPr>
          <p:nvPr>
            <p:ph type="title"/>
          </p:nvPr>
        </p:nvSpPr>
        <p:spPr/>
        <p:txBody>
          <a:bodyPr/>
          <a:lstStyle/>
          <a:p>
            <a:r>
              <a:rPr lang="en-US" dirty="0"/>
              <a:t>APSO Solutioning</a:t>
            </a:r>
          </a:p>
        </p:txBody>
      </p:sp>
      <p:sp>
        <p:nvSpPr>
          <p:cNvPr id="3" name="Slide Number Placeholder 2">
            <a:extLst>
              <a:ext uri="{FF2B5EF4-FFF2-40B4-BE49-F238E27FC236}">
                <a16:creationId xmlns:a16="http://schemas.microsoft.com/office/drawing/2014/main" id="{7BBD7B3D-2668-A6BA-FC11-0F4FE8626025}"/>
              </a:ext>
            </a:extLst>
          </p:cNvPr>
          <p:cNvSpPr>
            <a:spLocks noGrp="1"/>
          </p:cNvSpPr>
          <p:nvPr>
            <p:ph type="sldNum" sz="quarter" idx="4"/>
          </p:nvPr>
        </p:nvSpPr>
        <p:spPr/>
        <p:txBody>
          <a:bodyPr/>
          <a:lstStyle/>
          <a:p>
            <a:fld id="{A69EEC5E-96CE-EC42-B151-A0E1D1F23C5F}" type="slidenum">
              <a:rPr lang="en-US" smtClean="0"/>
              <a:t>20</a:t>
            </a:fld>
            <a:endParaRPr lang="en-US"/>
          </a:p>
        </p:txBody>
      </p:sp>
    </p:spTree>
    <p:extLst>
      <p:ext uri="{BB962C8B-B14F-4D97-AF65-F5344CB8AC3E}">
        <p14:creationId xmlns:p14="http://schemas.microsoft.com/office/powerpoint/2010/main" val="14556293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A64BCBB-A607-5770-5A35-26915153EAB7}"/>
              </a:ext>
            </a:extLst>
          </p:cNvPr>
          <p:cNvSpPr>
            <a:spLocks noGrp="1"/>
          </p:cNvSpPr>
          <p:nvPr>
            <p:ph type="title"/>
          </p:nvPr>
        </p:nvSpPr>
        <p:spPr/>
        <p:txBody>
          <a:bodyPr>
            <a:normAutofit/>
          </a:bodyPr>
          <a:lstStyle/>
          <a:p>
            <a:r>
              <a:rPr lang="en-US" dirty="0"/>
              <a:t>APSO Outcomes</a:t>
            </a:r>
          </a:p>
        </p:txBody>
      </p:sp>
      <p:sp>
        <p:nvSpPr>
          <p:cNvPr id="12" name="Content Placeholder 1">
            <a:extLst>
              <a:ext uri="{FF2B5EF4-FFF2-40B4-BE49-F238E27FC236}">
                <a16:creationId xmlns:a16="http://schemas.microsoft.com/office/drawing/2014/main" id="{C205944D-190E-6924-4BD1-5F623731E58F}"/>
              </a:ext>
            </a:extLst>
          </p:cNvPr>
          <p:cNvSpPr>
            <a:spLocks noGrp="1"/>
          </p:cNvSpPr>
          <p:nvPr>
            <p:ph idx="1"/>
          </p:nvPr>
        </p:nvSpPr>
        <p:spPr/>
        <p:txBody>
          <a:bodyPr anchor="ctr">
            <a:normAutofit/>
          </a:bodyPr>
          <a:lstStyle/>
          <a:p>
            <a:pPr marL="0" indent="0">
              <a:buNone/>
            </a:pPr>
            <a:r>
              <a:rPr lang="en-US" dirty="0">
                <a:solidFill>
                  <a:schemeClr val="tx2"/>
                </a:solidFill>
                <a:ea typeface="Source Sans Pro SemiBold" panose="020B0503030403020204" pitchFamily="34" charset="0"/>
              </a:rPr>
              <a:t>Content in Global Interview is up to date and reliable.</a:t>
            </a:r>
          </a:p>
          <a:p>
            <a:pPr marL="0" indent="0">
              <a:buNone/>
            </a:pPr>
            <a:endParaRPr lang="en-US" dirty="0">
              <a:solidFill>
                <a:schemeClr val="tx2"/>
              </a:solidFill>
              <a:ea typeface="Source Sans Pro SemiBold" panose="020B0503030403020204" pitchFamily="34" charset="0"/>
            </a:endParaRPr>
          </a:p>
          <a:p>
            <a:pPr marL="0" indent="0">
              <a:buNone/>
            </a:pPr>
            <a:r>
              <a:rPr lang="en-US" dirty="0">
                <a:solidFill>
                  <a:schemeClr val="tx2"/>
                </a:solidFill>
                <a:ea typeface="Source Sans Pro SemiBold" panose="020B0503030403020204" pitchFamily="34" charset="0"/>
              </a:rPr>
              <a:t>Officers capture all necessary information during the interview for downstream forms.</a:t>
            </a:r>
          </a:p>
          <a:p>
            <a:pPr marL="0" indent="0">
              <a:buNone/>
            </a:pPr>
            <a:endParaRPr lang="en-US" sz="1800" dirty="0"/>
          </a:p>
        </p:txBody>
      </p:sp>
      <p:sp>
        <p:nvSpPr>
          <p:cNvPr id="2" name="Slide Number Placeholder 1">
            <a:extLst>
              <a:ext uri="{FF2B5EF4-FFF2-40B4-BE49-F238E27FC236}">
                <a16:creationId xmlns:a16="http://schemas.microsoft.com/office/drawing/2014/main" id="{DF4E2342-5CDD-4907-F42F-97ACD7EA201C}"/>
              </a:ext>
            </a:extLst>
          </p:cNvPr>
          <p:cNvSpPr>
            <a:spLocks noGrp="1"/>
          </p:cNvSpPr>
          <p:nvPr>
            <p:ph type="sldNum" sz="quarter" idx="4"/>
          </p:nvPr>
        </p:nvSpPr>
        <p:spPr/>
        <p:txBody>
          <a:bodyPr/>
          <a:lstStyle/>
          <a:p>
            <a:fld id="{A69EEC5E-96CE-EC42-B151-A0E1D1F23C5F}" type="slidenum">
              <a:rPr lang="en-US" smtClean="0"/>
              <a:t>21</a:t>
            </a:fld>
            <a:endParaRPr lang="en-US"/>
          </a:p>
        </p:txBody>
      </p:sp>
    </p:spTree>
    <p:extLst>
      <p:ext uri="{BB962C8B-B14F-4D97-AF65-F5344CB8AC3E}">
        <p14:creationId xmlns:p14="http://schemas.microsoft.com/office/powerpoint/2010/main" val="57334900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4362656-10BC-5A28-A3C9-58AF4CB0563F}"/>
              </a:ext>
            </a:extLst>
          </p:cNvPr>
          <p:cNvSpPr>
            <a:spLocks noGrp="1"/>
          </p:cNvSpPr>
          <p:nvPr>
            <p:ph type="title"/>
          </p:nvPr>
        </p:nvSpPr>
        <p:spPr/>
        <p:txBody>
          <a:bodyPr>
            <a:normAutofit/>
          </a:bodyPr>
          <a:lstStyle/>
          <a:p>
            <a:r>
              <a:rPr lang="en-US" sz="3600" dirty="0"/>
              <a:t>Content is up to date and reliable</a:t>
            </a:r>
          </a:p>
        </p:txBody>
      </p:sp>
      <p:sp>
        <p:nvSpPr>
          <p:cNvPr id="4" name="Text Placeholder 3">
            <a:extLst>
              <a:ext uri="{FF2B5EF4-FFF2-40B4-BE49-F238E27FC236}">
                <a16:creationId xmlns:a16="http://schemas.microsoft.com/office/drawing/2014/main" id="{511A0A32-E67A-9E91-0D2A-68EBFA2DB7B5}"/>
              </a:ext>
            </a:extLst>
          </p:cNvPr>
          <p:cNvSpPr>
            <a:spLocks noGrp="1"/>
          </p:cNvSpPr>
          <p:nvPr>
            <p:ph type="body" idx="11"/>
          </p:nvPr>
        </p:nvSpPr>
        <p:spPr/>
        <p:txBody>
          <a:bodyPr/>
          <a:lstStyle/>
          <a:p>
            <a:r>
              <a:rPr lang="en-US"/>
              <a:t>Backend</a:t>
            </a:r>
          </a:p>
        </p:txBody>
      </p:sp>
      <p:pic>
        <p:nvPicPr>
          <p:cNvPr id="8" name="Content Placeholder 7" descr="Graphical user interface showing how you can built a procedure card on the backend">
            <a:extLst>
              <a:ext uri="{FF2B5EF4-FFF2-40B4-BE49-F238E27FC236}">
                <a16:creationId xmlns:a16="http://schemas.microsoft.com/office/drawing/2014/main" id="{EF899866-1810-0AC3-C9C7-2E676127BB23}"/>
              </a:ext>
            </a:extLst>
          </p:cNvPr>
          <p:cNvPicPr>
            <a:picLocks noGrp="1" noChangeAspect="1"/>
          </p:cNvPicPr>
          <p:nvPr>
            <p:ph idx="1"/>
          </p:nvPr>
        </p:nvPicPr>
        <p:blipFill>
          <a:blip r:embed="rId2"/>
          <a:stretch>
            <a:fillRect/>
          </a:stretch>
        </p:blipFill>
        <p:spPr>
          <a:xfrm>
            <a:off x="1406256" y="2527300"/>
            <a:ext cx="3964526" cy="3233738"/>
          </a:xfrm>
        </p:spPr>
      </p:pic>
      <p:sp>
        <p:nvSpPr>
          <p:cNvPr id="6" name="Text Placeholder 5">
            <a:extLst>
              <a:ext uri="{FF2B5EF4-FFF2-40B4-BE49-F238E27FC236}">
                <a16:creationId xmlns:a16="http://schemas.microsoft.com/office/drawing/2014/main" id="{3CC8F9FE-5DF4-3D25-DDFE-879D202AE253}"/>
              </a:ext>
            </a:extLst>
          </p:cNvPr>
          <p:cNvSpPr>
            <a:spLocks noGrp="1"/>
          </p:cNvSpPr>
          <p:nvPr>
            <p:ph type="body" idx="13"/>
          </p:nvPr>
        </p:nvSpPr>
        <p:spPr/>
        <p:txBody>
          <a:bodyPr/>
          <a:lstStyle/>
          <a:p>
            <a:r>
              <a:rPr lang="en-US"/>
              <a:t>Frontend</a:t>
            </a:r>
          </a:p>
        </p:txBody>
      </p:sp>
      <p:pic>
        <p:nvPicPr>
          <p:cNvPr id="10" name="Content Placeholder 9" descr="Graphical user interface showing what that procedure card looks like to a user">
            <a:extLst>
              <a:ext uri="{FF2B5EF4-FFF2-40B4-BE49-F238E27FC236}">
                <a16:creationId xmlns:a16="http://schemas.microsoft.com/office/drawing/2014/main" id="{3F037684-74C2-ACCE-1684-801654E1F91D}"/>
              </a:ext>
            </a:extLst>
          </p:cNvPr>
          <p:cNvPicPr>
            <a:picLocks noGrp="1" noChangeAspect="1"/>
          </p:cNvPicPr>
          <p:nvPr>
            <p:ph idx="12"/>
          </p:nvPr>
        </p:nvPicPr>
        <p:blipFill>
          <a:blip r:embed="rId3"/>
          <a:stretch>
            <a:fillRect/>
          </a:stretch>
        </p:blipFill>
        <p:spPr>
          <a:xfrm>
            <a:off x="6454471" y="2527300"/>
            <a:ext cx="5101246" cy="3233738"/>
          </a:xfrm>
        </p:spPr>
      </p:pic>
      <p:sp>
        <p:nvSpPr>
          <p:cNvPr id="2" name="Slide Number Placeholder 1">
            <a:extLst>
              <a:ext uri="{FF2B5EF4-FFF2-40B4-BE49-F238E27FC236}">
                <a16:creationId xmlns:a16="http://schemas.microsoft.com/office/drawing/2014/main" id="{76CE0174-A119-8E2F-D65C-293C51875387}"/>
              </a:ext>
            </a:extLst>
          </p:cNvPr>
          <p:cNvSpPr>
            <a:spLocks noGrp="1"/>
          </p:cNvSpPr>
          <p:nvPr>
            <p:ph type="sldNum" sz="quarter" idx="4"/>
          </p:nvPr>
        </p:nvSpPr>
        <p:spPr/>
        <p:txBody>
          <a:bodyPr/>
          <a:lstStyle/>
          <a:p>
            <a:fld id="{A69EEC5E-96CE-EC42-B151-A0E1D1F23C5F}" type="slidenum">
              <a:rPr lang="en-US" smtClean="0"/>
              <a:t>22</a:t>
            </a:fld>
            <a:endParaRPr lang="en-US"/>
          </a:p>
        </p:txBody>
      </p:sp>
    </p:spTree>
    <p:extLst>
      <p:ext uri="{BB962C8B-B14F-4D97-AF65-F5344CB8AC3E}">
        <p14:creationId xmlns:p14="http://schemas.microsoft.com/office/powerpoint/2010/main" val="34276255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C90DA6D-E832-0A5E-E202-4043B75CC968}"/>
              </a:ext>
            </a:extLst>
          </p:cNvPr>
          <p:cNvSpPr>
            <a:spLocks noGrp="1"/>
          </p:cNvSpPr>
          <p:nvPr>
            <p:ph type="title"/>
          </p:nvPr>
        </p:nvSpPr>
        <p:spPr/>
        <p:txBody>
          <a:bodyPr/>
          <a:lstStyle/>
          <a:p>
            <a:r>
              <a:rPr lang="en-US"/>
              <a:t>Results</a:t>
            </a:r>
          </a:p>
        </p:txBody>
      </p:sp>
      <p:sp>
        <p:nvSpPr>
          <p:cNvPr id="2" name="Content Placeholder 1">
            <a:extLst>
              <a:ext uri="{FF2B5EF4-FFF2-40B4-BE49-F238E27FC236}">
                <a16:creationId xmlns:a16="http://schemas.microsoft.com/office/drawing/2014/main" id="{CD08AB19-5EEF-E8B0-A990-87877D4F14F7}"/>
              </a:ext>
            </a:extLst>
          </p:cNvPr>
          <p:cNvSpPr>
            <a:spLocks noGrp="1"/>
          </p:cNvSpPr>
          <p:nvPr>
            <p:ph idx="1"/>
          </p:nvPr>
        </p:nvSpPr>
        <p:spPr/>
        <p:txBody>
          <a:bodyPr/>
          <a:lstStyle/>
          <a:p>
            <a:r>
              <a:rPr lang="en-US" dirty="0"/>
              <a:t>Can make changes to procedures the same day they come out</a:t>
            </a:r>
          </a:p>
          <a:p>
            <a:r>
              <a:rPr lang="en-US" dirty="0"/>
              <a:t>Probably close to 1000 hours of dev time saved</a:t>
            </a:r>
          </a:p>
          <a:p>
            <a:r>
              <a:rPr lang="en-US" dirty="0"/>
              <a:t>Build forms in days</a:t>
            </a:r>
          </a:p>
        </p:txBody>
      </p:sp>
      <p:sp>
        <p:nvSpPr>
          <p:cNvPr id="4" name="Slide Number Placeholder 3">
            <a:extLst>
              <a:ext uri="{FF2B5EF4-FFF2-40B4-BE49-F238E27FC236}">
                <a16:creationId xmlns:a16="http://schemas.microsoft.com/office/drawing/2014/main" id="{C577F43A-E8A2-66FC-791D-E96C954F4DFD}"/>
              </a:ext>
            </a:extLst>
          </p:cNvPr>
          <p:cNvSpPr>
            <a:spLocks noGrp="1"/>
          </p:cNvSpPr>
          <p:nvPr>
            <p:ph type="sldNum" sz="quarter" idx="4"/>
          </p:nvPr>
        </p:nvSpPr>
        <p:spPr/>
        <p:txBody>
          <a:bodyPr/>
          <a:lstStyle/>
          <a:p>
            <a:fld id="{A69EEC5E-96CE-EC42-B151-A0E1D1F23C5F}" type="slidenum">
              <a:rPr lang="en-US" smtClean="0"/>
              <a:t>23</a:t>
            </a:fld>
            <a:endParaRPr lang="en-US"/>
          </a:p>
        </p:txBody>
      </p:sp>
    </p:spTree>
    <p:extLst>
      <p:ext uri="{BB962C8B-B14F-4D97-AF65-F5344CB8AC3E}">
        <p14:creationId xmlns:p14="http://schemas.microsoft.com/office/powerpoint/2010/main" val="67288205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C1D9438-B2D1-5077-AF4C-FA3C5271846D}"/>
              </a:ext>
            </a:extLst>
          </p:cNvPr>
          <p:cNvSpPr>
            <a:spLocks noGrp="1"/>
          </p:cNvSpPr>
          <p:nvPr>
            <p:ph type="title" idx="4294967295"/>
          </p:nvPr>
        </p:nvSpPr>
        <p:spPr>
          <a:xfrm>
            <a:off x="662151" y="439410"/>
            <a:ext cx="7812088" cy="823912"/>
          </a:xfrm>
        </p:spPr>
        <p:txBody>
          <a:bodyPr>
            <a:normAutofit/>
          </a:bodyPr>
          <a:lstStyle/>
          <a:p>
            <a:r>
              <a:rPr lang="en-US" sz="3600" dirty="0"/>
              <a:t>No duplication</a:t>
            </a:r>
          </a:p>
        </p:txBody>
      </p:sp>
      <p:pic>
        <p:nvPicPr>
          <p:cNvPr id="8" name="Picture 7" descr="A diagram showing our data mapping">
            <a:extLst>
              <a:ext uri="{FF2B5EF4-FFF2-40B4-BE49-F238E27FC236}">
                <a16:creationId xmlns:a16="http://schemas.microsoft.com/office/drawing/2014/main" id="{C0AD0113-0C68-DAB1-5413-BE2AC5B8D902}"/>
              </a:ext>
            </a:extLst>
          </p:cNvPr>
          <p:cNvPicPr>
            <a:picLocks noChangeAspect="1"/>
          </p:cNvPicPr>
          <p:nvPr/>
        </p:nvPicPr>
        <p:blipFill>
          <a:blip r:embed="rId2"/>
          <a:stretch>
            <a:fillRect/>
          </a:stretch>
        </p:blipFill>
        <p:spPr>
          <a:xfrm>
            <a:off x="1555799" y="1263322"/>
            <a:ext cx="9080402" cy="4849087"/>
          </a:xfrm>
          <a:prstGeom prst="rect">
            <a:avLst/>
          </a:prstGeom>
        </p:spPr>
      </p:pic>
      <p:sp>
        <p:nvSpPr>
          <p:cNvPr id="2" name="Slide Number Placeholder 1">
            <a:extLst>
              <a:ext uri="{FF2B5EF4-FFF2-40B4-BE49-F238E27FC236}">
                <a16:creationId xmlns:a16="http://schemas.microsoft.com/office/drawing/2014/main" id="{65ABE768-ECDD-188A-8AF7-E7E0E549F7CB}"/>
              </a:ext>
            </a:extLst>
          </p:cNvPr>
          <p:cNvSpPr>
            <a:spLocks noGrp="1"/>
          </p:cNvSpPr>
          <p:nvPr>
            <p:ph type="sldNum" sz="quarter" idx="4"/>
          </p:nvPr>
        </p:nvSpPr>
        <p:spPr/>
        <p:txBody>
          <a:bodyPr/>
          <a:lstStyle/>
          <a:p>
            <a:fld id="{A69EEC5E-96CE-EC42-B151-A0E1D1F23C5F}" type="slidenum">
              <a:rPr lang="en-US" smtClean="0"/>
              <a:t>24</a:t>
            </a:fld>
            <a:endParaRPr lang="en-US"/>
          </a:p>
        </p:txBody>
      </p:sp>
    </p:spTree>
    <p:extLst>
      <p:ext uri="{BB962C8B-B14F-4D97-AF65-F5344CB8AC3E}">
        <p14:creationId xmlns:p14="http://schemas.microsoft.com/office/powerpoint/2010/main" val="225538510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6BAF39-42B8-874B-8CC2-5C3D15AEB837}"/>
              </a:ext>
            </a:extLst>
          </p:cNvPr>
          <p:cNvSpPr>
            <a:spLocks noGrp="1"/>
          </p:cNvSpPr>
          <p:nvPr>
            <p:ph type="title"/>
          </p:nvPr>
        </p:nvSpPr>
        <p:spPr/>
        <p:txBody>
          <a:bodyPr/>
          <a:lstStyle/>
          <a:p>
            <a:r>
              <a:rPr lang="en-US" dirty="0"/>
              <a:t>And then COVID happened…</a:t>
            </a:r>
          </a:p>
        </p:txBody>
      </p:sp>
      <p:sp>
        <p:nvSpPr>
          <p:cNvPr id="3" name="Slide Number Placeholder 2">
            <a:extLst>
              <a:ext uri="{FF2B5EF4-FFF2-40B4-BE49-F238E27FC236}">
                <a16:creationId xmlns:a16="http://schemas.microsoft.com/office/drawing/2014/main" id="{5B0F1BFB-0C4F-393F-1C98-1FAC5853D14C}"/>
              </a:ext>
            </a:extLst>
          </p:cNvPr>
          <p:cNvSpPr>
            <a:spLocks noGrp="1"/>
          </p:cNvSpPr>
          <p:nvPr>
            <p:ph type="sldNum" sz="quarter" idx="4"/>
          </p:nvPr>
        </p:nvSpPr>
        <p:spPr/>
        <p:txBody>
          <a:bodyPr/>
          <a:lstStyle/>
          <a:p>
            <a:fld id="{A69EEC5E-96CE-EC42-B151-A0E1D1F23C5F}" type="slidenum">
              <a:rPr lang="en-US" smtClean="0"/>
              <a:t>25</a:t>
            </a:fld>
            <a:endParaRPr lang="en-US"/>
          </a:p>
        </p:txBody>
      </p:sp>
    </p:spTree>
    <p:extLst>
      <p:ext uri="{BB962C8B-B14F-4D97-AF65-F5344CB8AC3E}">
        <p14:creationId xmlns:p14="http://schemas.microsoft.com/office/powerpoint/2010/main" val="185007476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6BAF39-42B8-874B-8CC2-5C3D15AEB837}"/>
              </a:ext>
            </a:extLst>
          </p:cNvPr>
          <p:cNvSpPr>
            <a:spLocks noGrp="1"/>
          </p:cNvSpPr>
          <p:nvPr>
            <p:ph type="title"/>
          </p:nvPr>
        </p:nvSpPr>
        <p:spPr/>
        <p:txBody>
          <a:bodyPr/>
          <a:lstStyle/>
          <a:p>
            <a:r>
              <a:rPr lang="en-US" dirty="0"/>
              <a:t>Get signatures with minimal physical contact</a:t>
            </a:r>
          </a:p>
        </p:txBody>
      </p:sp>
      <p:sp>
        <p:nvSpPr>
          <p:cNvPr id="3" name="TextBox 2">
            <a:extLst>
              <a:ext uri="{FF2B5EF4-FFF2-40B4-BE49-F238E27FC236}">
                <a16:creationId xmlns:a16="http://schemas.microsoft.com/office/drawing/2014/main" id="{AA85A15C-5D3E-8A7C-8EE1-1F8787292BCE}"/>
              </a:ext>
            </a:extLst>
          </p:cNvPr>
          <p:cNvSpPr txBox="1"/>
          <p:nvPr/>
        </p:nvSpPr>
        <p:spPr>
          <a:xfrm>
            <a:off x="4678562" y="1729409"/>
            <a:ext cx="2834880" cy="369332"/>
          </a:xfrm>
          <a:prstGeom prst="rect">
            <a:avLst/>
          </a:prstGeom>
          <a:noFill/>
        </p:spPr>
        <p:txBody>
          <a:bodyPr wrap="none" rtlCol="0">
            <a:spAutoFit/>
          </a:bodyPr>
          <a:lstStyle/>
          <a:p>
            <a:pPr algn="ctr"/>
            <a:r>
              <a:rPr lang="en-US" b="1"/>
              <a:t>Initial Scope &amp; Business Ask</a:t>
            </a:r>
          </a:p>
        </p:txBody>
      </p:sp>
      <p:sp>
        <p:nvSpPr>
          <p:cNvPr id="4" name="Slide Number Placeholder 3">
            <a:extLst>
              <a:ext uri="{FF2B5EF4-FFF2-40B4-BE49-F238E27FC236}">
                <a16:creationId xmlns:a16="http://schemas.microsoft.com/office/drawing/2014/main" id="{7C44B1EC-DFE5-7C52-A0C5-8F49D43A86C4}"/>
              </a:ext>
            </a:extLst>
          </p:cNvPr>
          <p:cNvSpPr>
            <a:spLocks noGrp="1"/>
          </p:cNvSpPr>
          <p:nvPr>
            <p:ph type="sldNum" sz="quarter" idx="4"/>
          </p:nvPr>
        </p:nvSpPr>
        <p:spPr/>
        <p:txBody>
          <a:bodyPr/>
          <a:lstStyle/>
          <a:p>
            <a:fld id="{A69EEC5E-96CE-EC42-B151-A0E1D1F23C5F}" type="slidenum">
              <a:rPr lang="en-US" smtClean="0"/>
              <a:t>26</a:t>
            </a:fld>
            <a:endParaRPr lang="en-US"/>
          </a:p>
        </p:txBody>
      </p:sp>
    </p:spTree>
    <p:extLst>
      <p:ext uri="{BB962C8B-B14F-4D97-AF65-F5344CB8AC3E}">
        <p14:creationId xmlns:p14="http://schemas.microsoft.com/office/powerpoint/2010/main" val="397484523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6BAF39-42B8-874B-8CC2-5C3D15AEB837}"/>
              </a:ext>
            </a:extLst>
          </p:cNvPr>
          <p:cNvSpPr>
            <a:spLocks noGrp="1"/>
          </p:cNvSpPr>
          <p:nvPr>
            <p:ph type="title"/>
          </p:nvPr>
        </p:nvSpPr>
        <p:spPr/>
        <p:txBody>
          <a:bodyPr/>
          <a:lstStyle/>
          <a:p>
            <a:r>
              <a:rPr lang="en-US"/>
              <a:t>Defining the Problem</a:t>
            </a:r>
          </a:p>
        </p:txBody>
      </p:sp>
      <p:sp>
        <p:nvSpPr>
          <p:cNvPr id="3" name="Slide Number Placeholder 2">
            <a:extLst>
              <a:ext uri="{FF2B5EF4-FFF2-40B4-BE49-F238E27FC236}">
                <a16:creationId xmlns:a16="http://schemas.microsoft.com/office/drawing/2014/main" id="{D13CBD43-5D02-C493-58EC-B01EF1D4EB65}"/>
              </a:ext>
            </a:extLst>
          </p:cNvPr>
          <p:cNvSpPr>
            <a:spLocks noGrp="1"/>
          </p:cNvSpPr>
          <p:nvPr>
            <p:ph type="sldNum" sz="quarter" idx="4"/>
          </p:nvPr>
        </p:nvSpPr>
        <p:spPr/>
        <p:txBody>
          <a:bodyPr/>
          <a:lstStyle/>
          <a:p>
            <a:fld id="{A69EEC5E-96CE-EC42-B151-A0E1D1F23C5F}" type="slidenum">
              <a:rPr lang="en-US" smtClean="0"/>
              <a:t>27</a:t>
            </a:fld>
            <a:endParaRPr lang="en-US"/>
          </a:p>
        </p:txBody>
      </p:sp>
    </p:spTree>
    <p:extLst>
      <p:ext uri="{BB962C8B-B14F-4D97-AF65-F5344CB8AC3E}">
        <p14:creationId xmlns:p14="http://schemas.microsoft.com/office/powerpoint/2010/main" val="366103949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9F9BBB7-124C-34EE-4AF1-40F52C6F8D30}"/>
              </a:ext>
            </a:extLst>
          </p:cNvPr>
          <p:cNvSpPr>
            <a:spLocks noGrp="1"/>
          </p:cNvSpPr>
          <p:nvPr>
            <p:ph type="title"/>
          </p:nvPr>
        </p:nvSpPr>
        <p:spPr/>
        <p:txBody>
          <a:bodyPr/>
          <a:lstStyle/>
          <a:p>
            <a:pPr algn="ctr"/>
            <a:r>
              <a:rPr lang="en-US" dirty="0"/>
              <a:t>Where we started</a:t>
            </a:r>
          </a:p>
        </p:txBody>
      </p:sp>
      <p:sp>
        <p:nvSpPr>
          <p:cNvPr id="10" name="TextBox 9">
            <a:extLst>
              <a:ext uri="{FF2B5EF4-FFF2-40B4-BE49-F238E27FC236}">
                <a16:creationId xmlns:a16="http://schemas.microsoft.com/office/drawing/2014/main" id="{271F09F6-A2BB-96BA-5127-B5EC45697C27}"/>
              </a:ext>
            </a:extLst>
          </p:cNvPr>
          <p:cNvSpPr txBox="1"/>
          <p:nvPr/>
        </p:nvSpPr>
        <p:spPr>
          <a:xfrm>
            <a:off x="266791" y="1914008"/>
            <a:ext cx="5184498" cy="3970318"/>
          </a:xfrm>
          <a:prstGeom prst="rect">
            <a:avLst/>
          </a:prstGeom>
          <a:noFill/>
        </p:spPr>
        <p:txBody>
          <a:bodyPr wrap="square" rtlCol="0">
            <a:spAutoFit/>
          </a:bodyPr>
          <a:lstStyle/>
          <a:p>
            <a:pPr lvl="0"/>
            <a:r>
              <a:rPr lang="en-US" sz="1400" b="1">
                <a:latin typeface="Source Sans Pro" panose="020B0503030403020204" pitchFamily="34" charset="0"/>
                <a:ea typeface="Source Sans Pro SemiBold" panose="020B0503030403020204" pitchFamily="34" charset="0"/>
              </a:rPr>
              <a:t>Business Needs</a:t>
            </a:r>
          </a:p>
          <a:p>
            <a:pPr marL="742950" lvl="1" indent="-285750">
              <a:buFont typeface="Arial" panose="020B0604020202020204" pitchFamily="34" charset="0"/>
              <a:buChar char="•"/>
            </a:pPr>
            <a:r>
              <a:rPr lang="en-US" sz="1400">
                <a:latin typeface="Source Sans Pro" panose="020B0503030403020204" pitchFamily="34" charset="0"/>
                <a:ea typeface="Source Sans Pro" panose="020B0503030403020204" pitchFamily="34" charset="0"/>
              </a:rPr>
              <a:t>Digital 589 Review is needed for eProcessing</a:t>
            </a:r>
          </a:p>
          <a:p>
            <a:pPr marL="742950" lvl="1" indent="-285750">
              <a:buFont typeface="Arial" panose="020B0604020202020204" pitchFamily="34" charset="0"/>
              <a:buChar char="•"/>
            </a:pPr>
            <a:r>
              <a:rPr lang="en-US" sz="1400">
                <a:latin typeface="Source Sans Pro" panose="020B0503030403020204" pitchFamily="34" charset="0"/>
                <a:ea typeface="Source Sans Pro" panose="020B0503030403020204" pitchFamily="34" charset="0"/>
              </a:rPr>
              <a:t>Signatures are needed at the right time, from the right applicant, for the right form</a:t>
            </a:r>
          </a:p>
          <a:p>
            <a:pPr marL="742950" lvl="1" indent="-285750">
              <a:buFont typeface="Arial" panose="020B0604020202020204" pitchFamily="34" charset="0"/>
              <a:buChar char="•"/>
            </a:pPr>
            <a:r>
              <a:rPr lang="en-US" sz="1400">
                <a:latin typeface="Source Sans Pro" panose="020B0503030403020204" pitchFamily="34" charset="0"/>
                <a:ea typeface="Source Sans Pro" panose="020B0503030403020204" pitchFamily="34" charset="0"/>
              </a:rPr>
              <a:t>Reduce physical contact with applicant and officer during interviews due to COVID</a:t>
            </a:r>
          </a:p>
          <a:p>
            <a:pPr lvl="0"/>
            <a:endParaRPr lang="en-US" sz="1400" b="1">
              <a:latin typeface="Source Sans Pro" panose="020B0503030403020204" pitchFamily="34" charset="0"/>
              <a:ea typeface="Source Sans Pro SemiBold" panose="020B0503030403020204" pitchFamily="34" charset="0"/>
            </a:endParaRPr>
          </a:p>
          <a:p>
            <a:pPr lvl="0"/>
            <a:r>
              <a:rPr lang="en-US" sz="1400" b="1">
                <a:latin typeface="Source Sans Pro" panose="020B0503030403020204" pitchFamily="34" charset="0"/>
                <a:ea typeface="Source Sans Pro SemiBold" panose="020B0503030403020204" pitchFamily="34" charset="0"/>
              </a:rPr>
              <a:t>User Needs</a:t>
            </a:r>
          </a:p>
          <a:p>
            <a:pPr marL="742950" lvl="1" indent="-285750">
              <a:buFont typeface="Arial" panose="020B0604020202020204" pitchFamily="34" charset="0"/>
              <a:buChar char="•"/>
            </a:pPr>
            <a:r>
              <a:rPr lang="en-US" sz="1400">
                <a:latin typeface="Source Sans Pro" panose="020B0503030403020204" pitchFamily="34" charset="0"/>
                <a:ea typeface="Source Sans Pro" panose="020B0503030403020204" pitchFamily="34" charset="0"/>
              </a:rPr>
              <a:t> Applicants need to be able to navigate the tablet without  written instructions</a:t>
            </a:r>
          </a:p>
          <a:p>
            <a:pPr marL="742950" lvl="1" indent="-285750">
              <a:buFont typeface="Arial" panose="020B0604020202020204" pitchFamily="34" charset="0"/>
              <a:buChar char="•"/>
            </a:pPr>
            <a:r>
              <a:rPr lang="en-US" sz="1400">
                <a:latin typeface="Source Sans Pro" panose="020B0503030403020204" pitchFamily="34" charset="0"/>
                <a:ea typeface="Source Sans Pro" panose="020B0503030403020204" pitchFamily="34" charset="0"/>
              </a:rPr>
              <a:t>The officer needs to have as much control of the applicant experience as possible</a:t>
            </a:r>
          </a:p>
          <a:p>
            <a:pPr lvl="0"/>
            <a:endParaRPr lang="en-US" sz="1400" b="1">
              <a:latin typeface="Source Sans Pro" panose="020B0503030403020204" pitchFamily="34" charset="0"/>
              <a:ea typeface="Source Sans Pro SemiBold" panose="020B0503030403020204" pitchFamily="34" charset="0"/>
            </a:endParaRPr>
          </a:p>
          <a:p>
            <a:pPr lvl="0"/>
            <a:r>
              <a:rPr lang="en-US" sz="1400" b="1">
                <a:latin typeface="Source Sans Pro" panose="020B0503030403020204" pitchFamily="34" charset="0"/>
                <a:ea typeface="Source Sans Pro SemiBold" panose="020B0503030403020204" pitchFamily="34" charset="0"/>
              </a:rPr>
              <a:t>Tech Needs</a:t>
            </a:r>
          </a:p>
          <a:p>
            <a:pPr marL="742950" lvl="1" indent="-285750">
              <a:buFont typeface="Arial" panose="020B0604020202020204" pitchFamily="34" charset="0"/>
              <a:buChar char="•"/>
            </a:pPr>
            <a:r>
              <a:rPr lang="en-US" sz="1400">
                <a:latin typeface="Source Sans Pro" panose="020B0503030403020204" pitchFamily="34" charset="0"/>
                <a:ea typeface="Source Sans Pro"/>
              </a:rPr>
              <a:t>Digital signature solution needs to securely authenticate the applicant's identity</a:t>
            </a:r>
            <a:endParaRPr lang="en-US" sz="1400">
              <a:latin typeface="Source Sans Pro" panose="020B0503030403020204" pitchFamily="34" charset="0"/>
            </a:endParaRPr>
          </a:p>
          <a:p>
            <a:pPr marL="742950" lvl="1" indent="-285750">
              <a:buFont typeface="Arial" panose="020B0604020202020204" pitchFamily="34" charset="0"/>
              <a:buChar char="•"/>
            </a:pPr>
            <a:r>
              <a:rPr lang="en-US" sz="1400">
                <a:latin typeface="Source Sans Pro" panose="020B0503030403020204" pitchFamily="34" charset="0"/>
                <a:ea typeface="Source Sans Pro"/>
              </a:rPr>
              <a:t>The forms the applicant signs, need to be attached to the applicant's case in Global</a:t>
            </a:r>
            <a:endParaRPr lang="en-US" sz="1400">
              <a:latin typeface="Source Sans Pro" panose="020B0503030403020204" pitchFamily="34" charset="0"/>
            </a:endParaRPr>
          </a:p>
        </p:txBody>
      </p:sp>
      <p:sp>
        <p:nvSpPr>
          <p:cNvPr id="8" name="TextBox 7">
            <a:extLst>
              <a:ext uri="{FF2B5EF4-FFF2-40B4-BE49-F238E27FC236}">
                <a16:creationId xmlns:a16="http://schemas.microsoft.com/office/drawing/2014/main" id="{3669D878-44B3-DB1C-2CB8-33D3A91F81C2}"/>
              </a:ext>
            </a:extLst>
          </p:cNvPr>
          <p:cNvSpPr txBox="1"/>
          <p:nvPr/>
        </p:nvSpPr>
        <p:spPr>
          <a:xfrm>
            <a:off x="7526737" y="1729342"/>
            <a:ext cx="3413114" cy="369332"/>
          </a:xfrm>
          <a:prstGeom prst="rect">
            <a:avLst/>
          </a:prstGeom>
          <a:noFill/>
        </p:spPr>
        <p:txBody>
          <a:bodyPr wrap="none" rtlCol="0">
            <a:spAutoFit/>
          </a:bodyPr>
          <a:lstStyle/>
          <a:p>
            <a:r>
              <a:rPr lang="en-US" b="1">
                <a:latin typeface="Source Sans Pro SemiBold" panose="020B0503030403020204" pitchFamily="34" charset="0"/>
              </a:rPr>
              <a:t>Lean MVP – What we already had</a:t>
            </a:r>
          </a:p>
        </p:txBody>
      </p:sp>
      <p:grpSp>
        <p:nvGrpSpPr>
          <p:cNvPr id="5" name="Group 4" descr="Tablet view: Confirm your details, receipt number, date of birth, search">
            <a:extLst>
              <a:ext uri="{FF2B5EF4-FFF2-40B4-BE49-F238E27FC236}">
                <a16:creationId xmlns:a16="http://schemas.microsoft.com/office/drawing/2014/main" id="{00A5CAEB-1045-259D-7702-967E312E9006}"/>
              </a:ext>
            </a:extLst>
          </p:cNvPr>
          <p:cNvGrpSpPr/>
          <p:nvPr/>
        </p:nvGrpSpPr>
        <p:grpSpPr>
          <a:xfrm>
            <a:off x="7453992" y="2357737"/>
            <a:ext cx="3485859" cy="2469557"/>
            <a:chOff x="7481226" y="4067253"/>
            <a:chExt cx="2489588" cy="1747018"/>
          </a:xfrm>
        </p:grpSpPr>
        <p:pic>
          <p:nvPicPr>
            <p:cNvPr id="6" name="Picture 3" descr="Tablet view to confirm your details, enter receipt number, and enter date of birth">
              <a:extLst>
                <a:ext uri="{FF2B5EF4-FFF2-40B4-BE49-F238E27FC236}">
                  <a16:creationId xmlns:a16="http://schemas.microsoft.com/office/drawing/2014/main" id="{FFF6F4CC-4757-8083-9527-BADB42FC256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81226" y="4067253"/>
              <a:ext cx="2489588" cy="1747018"/>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a:extLst>
                <a:ext uri="{FF2B5EF4-FFF2-40B4-BE49-F238E27FC236}">
                  <a16:creationId xmlns:a16="http://schemas.microsoft.com/office/drawing/2014/main" id="{575501E8-04ED-1566-3188-469058F21AB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5922" t="11191" b="19780"/>
            <a:stretch/>
          </p:blipFill>
          <p:spPr bwMode="auto">
            <a:xfrm>
              <a:off x="7711033" y="4172514"/>
              <a:ext cx="2027867" cy="1534958"/>
            </a:xfrm>
            <a:prstGeom prst="rect">
              <a:avLst/>
            </a:prstGeom>
            <a:noFill/>
            <a:extLst>
              <a:ext uri="{909E8E84-426E-40DD-AFC4-6F175D3DCCD1}">
                <a14:hiddenFill xmlns:a14="http://schemas.microsoft.com/office/drawing/2010/main">
                  <a:solidFill>
                    <a:srgbClr val="FFFFFF"/>
                  </a:solidFill>
                </a14:hiddenFill>
              </a:ext>
            </a:extLst>
          </p:spPr>
        </p:pic>
      </p:grpSp>
      <p:sp>
        <p:nvSpPr>
          <p:cNvPr id="9" name="TextBox 8">
            <a:extLst>
              <a:ext uri="{FF2B5EF4-FFF2-40B4-BE49-F238E27FC236}">
                <a16:creationId xmlns:a16="http://schemas.microsoft.com/office/drawing/2014/main" id="{838E886E-C30E-1330-6BB8-C53613D8CB17}"/>
              </a:ext>
            </a:extLst>
          </p:cNvPr>
          <p:cNvSpPr txBox="1"/>
          <p:nvPr/>
        </p:nvSpPr>
        <p:spPr>
          <a:xfrm>
            <a:off x="6603197" y="5154324"/>
            <a:ext cx="5184498" cy="1169551"/>
          </a:xfrm>
          <a:prstGeom prst="rect">
            <a:avLst/>
          </a:prstGeom>
          <a:noFill/>
        </p:spPr>
        <p:txBody>
          <a:bodyPr wrap="square" rtlCol="0">
            <a:spAutoFit/>
          </a:bodyPr>
          <a:lstStyle/>
          <a:p>
            <a:r>
              <a:rPr lang="en-US" sz="1400">
                <a:latin typeface="Source Sans Pro"/>
                <a:ea typeface="Source Sans Pro"/>
              </a:rPr>
              <a:t>“Applicants don’t know what their receipt number is, and it’s not clear that you need to touch the receipt # box in order to get the keyboard to display, I think that part is really hard for the applicant.” </a:t>
            </a:r>
            <a:endParaRPr lang="en-US" sz="1400">
              <a:latin typeface="Source Sans Pro" panose="020B0503030403020204" pitchFamily="34" charset="0"/>
              <a:ea typeface="Source Sans Pro" panose="020B0503030403020204" pitchFamily="34" charset="0"/>
            </a:endParaRPr>
          </a:p>
          <a:p>
            <a:r>
              <a:rPr lang="en-US" sz="1400">
                <a:latin typeface="Source Sans Pro"/>
                <a:ea typeface="Source Sans Pro"/>
              </a:rPr>
              <a:t>– AO, ZOL</a:t>
            </a:r>
          </a:p>
        </p:txBody>
      </p:sp>
      <p:sp>
        <p:nvSpPr>
          <p:cNvPr id="2" name="Slide Number Placeholder 1">
            <a:extLst>
              <a:ext uri="{FF2B5EF4-FFF2-40B4-BE49-F238E27FC236}">
                <a16:creationId xmlns:a16="http://schemas.microsoft.com/office/drawing/2014/main" id="{C5031390-C757-1108-A0E5-EC4D301C6BAF}"/>
              </a:ext>
            </a:extLst>
          </p:cNvPr>
          <p:cNvSpPr>
            <a:spLocks noGrp="1"/>
          </p:cNvSpPr>
          <p:nvPr>
            <p:ph type="sldNum" sz="quarter" idx="4"/>
          </p:nvPr>
        </p:nvSpPr>
        <p:spPr/>
        <p:txBody>
          <a:bodyPr/>
          <a:lstStyle/>
          <a:p>
            <a:fld id="{A69EEC5E-96CE-EC42-B151-A0E1D1F23C5F}" type="slidenum">
              <a:rPr lang="en-US" smtClean="0"/>
              <a:t>28</a:t>
            </a:fld>
            <a:endParaRPr lang="en-US"/>
          </a:p>
        </p:txBody>
      </p:sp>
    </p:spTree>
    <p:extLst>
      <p:ext uri="{BB962C8B-B14F-4D97-AF65-F5344CB8AC3E}">
        <p14:creationId xmlns:p14="http://schemas.microsoft.com/office/powerpoint/2010/main" val="245432550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08F075D-B3E1-C552-6D01-31B71EED141B}"/>
              </a:ext>
            </a:extLst>
          </p:cNvPr>
          <p:cNvSpPr>
            <a:spLocks noGrp="1"/>
          </p:cNvSpPr>
          <p:nvPr>
            <p:ph type="title"/>
          </p:nvPr>
        </p:nvSpPr>
        <p:spPr/>
        <p:txBody>
          <a:bodyPr/>
          <a:lstStyle/>
          <a:p>
            <a:r>
              <a:rPr lang="en-US"/>
              <a:t>Two Main Hurdles</a:t>
            </a:r>
          </a:p>
        </p:txBody>
      </p:sp>
      <p:sp>
        <p:nvSpPr>
          <p:cNvPr id="2" name="Content Placeholder 1">
            <a:extLst>
              <a:ext uri="{FF2B5EF4-FFF2-40B4-BE49-F238E27FC236}">
                <a16:creationId xmlns:a16="http://schemas.microsoft.com/office/drawing/2014/main" id="{83B903F3-45C6-3C35-54FD-5DF9EEA3A0FD}"/>
              </a:ext>
            </a:extLst>
          </p:cNvPr>
          <p:cNvSpPr>
            <a:spLocks noGrp="1"/>
          </p:cNvSpPr>
          <p:nvPr>
            <p:ph idx="1"/>
          </p:nvPr>
        </p:nvSpPr>
        <p:spPr/>
        <p:txBody>
          <a:bodyPr>
            <a:normAutofit lnSpcReduction="10000"/>
          </a:bodyPr>
          <a:lstStyle/>
          <a:p>
            <a:pPr marL="0" indent="0">
              <a:buNone/>
            </a:pPr>
            <a:r>
              <a:rPr lang="en-US" dirty="0"/>
              <a:t>Applicants have trouble navigating the tablet</a:t>
            </a:r>
          </a:p>
          <a:p>
            <a:pPr marL="457200" lvl="1" indent="0">
              <a:buNone/>
            </a:pPr>
            <a:r>
              <a:rPr lang="en-US" sz="1800" b="1" i="1" dirty="0"/>
              <a:t>“</a:t>
            </a:r>
            <a:r>
              <a:rPr lang="en-US" sz="1800" i="1" dirty="0"/>
              <a:t>[Applicants] are </a:t>
            </a:r>
            <a:r>
              <a:rPr lang="en-US" sz="1800" b="1" i="1" dirty="0"/>
              <a:t>bewildered</a:t>
            </a:r>
            <a:r>
              <a:rPr lang="en-US" sz="1800" i="1" dirty="0"/>
              <a:t> by this process </a:t>
            </a:r>
            <a:r>
              <a:rPr lang="en-US" sz="1800" b="1" i="1" dirty="0"/>
              <a:t>because it’s so unfamiliar” – </a:t>
            </a:r>
            <a:r>
              <a:rPr lang="en-US" sz="1800" dirty="0"/>
              <a:t>Asylum Officer</a:t>
            </a:r>
          </a:p>
          <a:p>
            <a:pPr marL="457200" lvl="1" indent="0">
              <a:buNone/>
            </a:pPr>
            <a:endParaRPr lang="en-US" sz="1800" i="1" dirty="0"/>
          </a:p>
          <a:p>
            <a:pPr marL="0" indent="0">
              <a:buNone/>
            </a:pPr>
            <a:r>
              <a:rPr lang="en-US" dirty="0"/>
              <a:t>Officers don’t have enough control over the tablet experience, and are in the dark</a:t>
            </a:r>
          </a:p>
          <a:p>
            <a:pPr marL="0" indent="0" fontAlgn="base">
              <a:buNone/>
            </a:pPr>
            <a:r>
              <a:rPr lang="en-US" sz="1900" i="1" dirty="0"/>
              <a:t>“In my opinion the most helpful change would be for the AOs to somehow be able to view the screen of the applicant so we can follow along on what their seeing, otherwise </a:t>
            </a:r>
            <a:r>
              <a:rPr lang="en-US" sz="1900" b="1" i="1" dirty="0"/>
              <a:t>we are in the dark.”</a:t>
            </a:r>
            <a:r>
              <a:rPr lang="en-US" sz="1900" i="1" dirty="0"/>
              <a:t>​ -</a:t>
            </a:r>
            <a:r>
              <a:rPr lang="en-US" sz="2000" dirty="0"/>
              <a:t> Asylum Officer</a:t>
            </a:r>
            <a:endParaRPr lang="en-US" sz="1900" dirty="0"/>
          </a:p>
          <a:p>
            <a:endParaRPr lang="en-US" dirty="0"/>
          </a:p>
        </p:txBody>
      </p:sp>
      <p:sp>
        <p:nvSpPr>
          <p:cNvPr id="4" name="Slide Number Placeholder 3">
            <a:extLst>
              <a:ext uri="{FF2B5EF4-FFF2-40B4-BE49-F238E27FC236}">
                <a16:creationId xmlns:a16="http://schemas.microsoft.com/office/drawing/2014/main" id="{1EEC88F9-4274-AFFC-9E39-EE95B2FB4B4B}"/>
              </a:ext>
            </a:extLst>
          </p:cNvPr>
          <p:cNvSpPr>
            <a:spLocks noGrp="1"/>
          </p:cNvSpPr>
          <p:nvPr>
            <p:ph type="sldNum" sz="quarter" idx="4"/>
          </p:nvPr>
        </p:nvSpPr>
        <p:spPr/>
        <p:txBody>
          <a:bodyPr/>
          <a:lstStyle/>
          <a:p>
            <a:fld id="{A69EEC5E-96CE-EC42-B151-A0E1D1F23C5F}" type="slidenum">
              <a:rPr lang="en-US" smtClean="0"/>
              <a:t>29</a:t>
            </a:fld>
            <a:endParaRPr lang="en-US"/>
          </a:p>
        </p:txBody>
      </p:sp>
    </p:spTree>
    <p:extLst>
      <p:ext uri="{BB962C8B-B14F-4D97-AF65-F5344CB8AC3E}">
        <p14:creationId xmlns:p14="http://schemas.microsoft.com/office/powerpoint/2010/main" val="22776056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2E6033A-D96E-D9F5-8B79-A57FF9E8DD65}"/>
              </a:ext>
            </a:extLst>
          </p:cNvPr>
          <p:cNvSpPr>
            <a:spLocks noGrp="1"/>
          </p:cNvSpPr>
          <p:nvPr>
            <p:ph type="title"/>
          </p:nvPr>
        </p:nvSpPr>
        <p:spPr/>
        <p:txBody>
          <a:bodyPr>
            <a:normAutofit/>
          </a:bodyPr>
          <a:lstStyle/>
          <a:p>
            <a:r>
              <a:rPr lang="en-US" sz="3600" dirty="0"/>
              <a:t>Refugee / Asylum Interview</a:t>
            </a:r>
          </a:p>
        </p:txBody>
      </p:sp>
      <p:sp>
        <p:nvSpPr>
          <p:cNvPr id="4" name="Text Placeholder 3">
            <a:extLst>
              <a:ext uri="{FF2B5EF4-FFF2-40B4-BE49-F238E27FC236}">
                <a16:creationId xmlns:a16="http://schemas.microsoft.com/office/drawing/2014/main" id="{ABDEA418-8ABE-0A26-9403-060FE587785D}"/>
              </a:ext>
            </a:extLst>
          </p:cNvPr>
          <p:cNvSpPr>
            <a:spLocks noGrp="1"/>
          </p:cNvSpPr>
          <p:nvPr>
            <p:ph type="body" idx="11"/>
          </p:nvPr>
        </p:nvSpPr>
        <p:spPr/>
        <p:txBody>
          <a:bodyPr/>
          <a:lstStyle/>
          <a:p>
            <a:r>
              <a:rPr lang="en-US" dirty="0"/>
              <a:t>Procedures</a:t>
            </a:r>
          </a:p>
        </p:txBody>
      </p:sp>
      <p:sp>
        <p:nvSpPr>
          <p:cNvPr id="2" name="Content Placeholder 1">
            <a:extLst>
              <a:ext uri="{FF2B5EF4-FFF2-40B4-BE49-F238E27FC236}">
                <a16:creationId xmlns:a16="http://schemas.microsoft.com/office/drawing/2014/main" id="{47B518D8-57B1-D534-4EE1-46634754374C}"/>
              </a:ext>
            </a:extLst>
          </p:cNvPr>
          <p:cNvSpPr>
            <a:spLocks noGrp="1"/>
          </p:cNvSpPr>
          <p:nvPr>
            <p:ph idx="1"/>
          </p:nvPr>
        </p:nvSpPr>
        <p:spPr/>
        <p:txBody>
          <a:bodyPr/>
          <a:lstStyle/>
          <a:p>
            <a:pPr lvl="1"/>
            <a:r>
              <a:rPr lang="en-US" dirty="0">
                <a:solidFill>
                  <a:schemeClr val="bg1"/>
                </a:solidFill>
              </a:rPr>
              <a:t>Introductory</a:t>
            </a:r>
          </a:p>
          <a:p>
            <a:pPr lvl="1"/>
            <a:r>
              <a:rPr lang="en-US" dirty="0">
                <a:solidFill>
                  <a:schemeClr val="bg1"/>
                </a:solidFill>
                <a:latin typeface="Source Sans Pro"/>
                <a:ea typeface="Source Sans Pro"/>
              </a:rPr>
              <a:t>Form Review </a:t>
            </a:r>
            <a:endParaRPr lang="en-US" dirty="0">
              <a:solidFill>
                <a:schemeClr val="bg1"/>
              </a:solidFill>
            </a:endParaRPr>
          </a:p>
          <a:p>
            <a:pPr lvl="2"/>
            <a:r>
              <a:rPr lang="en-US" dirty="0">
                <a:solidFill>
                  <a:schemeClr val="bg1"/>
                </a:solidFill>
                <a:latin typeface="Source Sans Pro"/>
                <a:ea typeface="Source Sans Pro"/>
              </a:rPr>
              <a:t>Forms: 590, 589, 870, 730</a:t>
            </a:r>
            <a:endParaRPr lang="en-US" dirty="0">
              <a:solidFill>
                <a:schemeClr val="bg1"/>
              </a:solidFill>
            </a:endParaRPr>
          </a:p>
          <a:p>
            <a:pPr lvl="2"/>
            <a:r>
              <a:rPr lang="en-US" dirty="0">
                <a:solidFill>
                  <a:schemeClr val="bg1"/>
                </a:solidFill>
                <a:latin typeface="Source Sans Pro"/>
                <a:ea typeface="Source Sans Pro"/>
              </a:rPr>
              <a:t>Review form data, make changes, signature</a:t>
            </a:r>
            <a:endParaRPr lang="en-US" dirty="0">
              <a:solidFill>
                <a:schemeClr val="bg1"/>
              </a:solidFill>
            </a:endParaRPr>
          </a:p>
          <a:p>
            <a:pPr lvl="1"/>
            <a:r>
              <a:rPr lang="en-US" dirty="0">
                <a:solidFill>
                  <a:schemeClr val="bg1"/>
                </a:solidFill>
              </a:rPr>
              <a:t>Conclusion</a:t>
            </a:r>
          </a:p>
        </p:txBody>
      </p:sp>
      <p:sp>
        <p:nvSpPr>
          <p:cNvPr id="6" name="Text Placeholder 5">
            <a:extLst>
              <a:ext uri="{FF2B5EF4-FFF2-40B4-BE49-F238E27FC236}">
                <a16:creationId xmlns:a16="http://schemas.microsoft.com/office/drawing/2014/main" id="{5305C854-6D5A-A69F-789B-F7C46E29B31E}"/>
              </a:ext>
            </a:extLst>
          </p:cNvPr>
          <p:cNvSpPr>
            <a:spLocks noGrp="1"/>
          </p:cNvSpPr>
          <p:nvPr>
            <p:ph type="body" idx="13"/>
          </p:nvPr>
        </p:nvSpPr>
        <p:spPr/>
        <p:txBody>
          <a:bodyPr/>
          <a:lstStyle/>
          <a:p>
            <a:r>
              <a:rPr lang="en-US" dirty="0"/>
              <a:t>Testimony</a:t>
            </a:r>
          </a:p>
        </p:txBody>
      </p:sp>
      <p:sp>
        <p:nvSpPr>
          <p:cNvPr id="5" name="Content Placeholder 4">
            <a:extLst>
              <a:ext uri="{FF2B5EF4-FFF2-40B4-BE49-F238E27FC236}">
                <a16:creationId xmlns:a16="http://schemas.microsoft.com/office/drawing/2014/main" id="{298B0512-C351-E6FD-08B4-BD48A2FBADC2}"/>
              </a:ext>
            </a:extLst>
          </p:cNvPr>
          <p:cNvSpPr>
            <a:spLocks noGrp="1"/>
          </p:cNvSpPr>
          <p:nvPr>
            <p:ph idx="12"/>
          </p:nvPr>
        </p:nvSpPr>
        <p:spPr/>
        <p:txBody>
          <a:bodyPr>
            <a:normAutofit lnSpcReduction="10000"/>
          </a:bodyPr>
          <a:lstStyle/>
          <a:p>
            <a:pPr lvl="1"/>
            <a:r>
              <a:rPr lang="en-US" dirty="0">
                <a:solidFill>
                  <a:schemeClr val="bg1"/>
                </a:solidFill>
              </a:rPr>
              <a:t>Claim </a:t>
            </a:r>
          </a:p>
          <a:p>
            <a:pPr lvl="2"/>
            <a:r>
              <a:rPr lang="en-US" dirty="0">
                <a:solidFill>
                  <a:schemeClr val="bg1"/>
                </a:solidFill>
              </a:rPr>
              <a:t>Assess eligibility on protected ground</a:t>
            </a:r>
          </a:p>
          <a:p>
            <a:pPr lvl="3"/>
            <a:r>
              <a:rPr lang="en-US" sz="1500" dirty="0">
                <a:solidFill>
                  <a:schemeClr val="bg1"/>
                </a:solidFill>
              </a:rPr>
              <a:t>Race</a:t>
            </a:r>
          </a:p>
          <a:p>
            <a:pPr lvl="3"/>
            <a:r>
              <a:rPr lang="en-US" sz="1500" dirty="0">
                <a:solidFill>
                  <a:schemeClr val="bg1"/>
                </a:solidFill>
              </a:rPr>
              <a:t>Religion</a:t>
            </a:r>
          </a:p>
          <a:p>
            <a:pPr lvl="3"/>
            <a:r>
              <a:rPr lang="en-US" sz="1500" dirty="0">
                <a:solidFill>
                  <a:schemeClr val="bg1"/>
                </a:solidFill>
              </a:rPr>
              <a:t>Nationality</a:t>
            </a:r>
          </a:p>
          <a:p>
            <a:pPr lvl="3"/>
            <a:r>
              <a:rPr lang="en-US" sz="1500" dirty="0">
                <a:solidFill>
                  <a:schemeClr val="bg1"/>
                </a:solidFill>
              </a:rPr>
              <a:t>Political Opinion</a:t>
            </a:r>
          </a:p>
          <a:p>
            <a:pPr lvl="3"/>
            <a:r>
              <a:rPr lang="en-US" sz="1500" dirty="0">
                <a:solidFill>
                  <a:schemeClr val="bg1"/>
                </a:solidFill>
              </a:rPr>
              <a:t>Particular Social Group</a:t>
            </a:r>
          </a:p>
          <a:p>
            <a:pPr lvl="2"/>
            <a:r>
              <a:rPr lang="en-US" dirty="0">
                <a:solidFill>
                  <a:schemeClr val="bg1"/>
                </a:solidFill>
              </a:rPr>
              <a:t>Past Persecution</a:t>
            </a:r>
          </a:p>
          <a:p>
            <a:pPr lvl="2"/>
            <a:r>
              <a:rPr lang="en-US" dirty="0">
                <a:solidFill>
                  <a:schemeClr val="bg1"/>
                </a:solidFill>
              </a:rPr>
              <a:t>Well-Founded Fear</a:t>
            </a:r>
          </a:p>
          <a:p>
            <a:pPr lvl="1"/>
            <a:r>
              <a:rPr lang="en-US" dirty="0">
                <a:solidFill>
                  <a:schemeClr val="bg1"/>
                </a:solidFill>
              </a:rPr>
              <a:t>Assess credibility</a:t>
            </a:r>
          </a:p>
          <a:p>
            <a:endParaRPr lang="en-US" dirty="0"/>
          </a:p>
        </p:txBody>
      </p:sp>
      <p:sp>
        <p:nvSpPr>
          <p:cNvPr id="7" name="Slide Number Placeholder 6">
            <a:extLst>
              <a:ext uri="{FF2B5EF4-FFF2-40B4-BE49-F238E27FC236}">
                <a16:creationId xmlns:a16="http://schemas.microsoft.com/office/drawing/2014/main" id="{19801E0C-D77B-1398-46D4-6EAB7ABE8124}"/>
              </a:ext>
            </a:extLst>
          </p:cNvPr>
          <p:cNvSpPr>
            <a:spLocks noGrp="1"/>
          </p:cNvSpPr>
          <p:nvPr>
            <p:ph type="sldNum" sz="quarter" idx="4"/>
          </p:nvPr>
        </p:nvSpPr>
        <p:spPr/>
        <p:txBody>
          <a:bodyPr/>
          <a:lstStyle/>
          <a:p>
            <a:fld id="{A69EEC5E-96CE-EC42-B151-A0E1D1F23C5F}" type="slidenum">
              <a:rPr lang="en-US" smtClean="0"/>
              <a:t>3</a:t>
            </a:fld>
            <a:endParaRPr lang="en-US"/>
          </a:p>
        </p:txBody>
      </p:sp>
    </p:spTree>
    <p:extLst>
      <p:ext uri="{BB962C8B-B14F-4D97-AF65-F5344CB8AC3E}">
        <p14:creationId xmlns:p14="http://schemas.microsoft.com/office/powerpoint/2010/main" val="227815352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6BAF39-42B8-874B-8CC2-5C3D15AEB837}"/>
              </a:ext>
            </a:extLst>
          </p:cNvPr>
          <p:cNvSpPr>
            <a:spLocks noGrp="1"/>
          </p:cNvSpPr>
          <p:nvPr>
            <p:ph type="title"/>
          </p:nvPr>
        </p:nvSpPr>
        <p:spPr/>
        <p:txBody>
          <a:bodyPr/>
          <a:lstStyle/>
          <a:p>
            <a:r>
              <a:rPr lang="en-US" dirty="0"/>
              <a:t>Remote Interviews Solutioning</a:t>
            </a:r>
          </a:p>
        </p:txBody>
      </p:sp>
      <p:sp>
        <p:nvSpPr>
          <p:cNvPr id="3" name="Slide Number Placeholder 2">
            <a:extLst>
              <a:ext uri="{FF2B5EF4-FFF2-40B4-BE49-F238E27FC236}">
                <a16:creationId xmlns:a16="http://schemas.microsoft.com/office/drawing/2014/main" id="{4A04732A-C6D9-784B-A50F-9487C8E6E5F5}"/>
              </a:ext>
            </a:extLst>
          </p:cNvPr>
          <p:cNvSpPr>
            <a:spLocks noGrp="1"/>
          </p:cNvSpPr>
          <p:nvPr>
            <p:ph type="sldNum" sz="quarter" idx="4"/>
          </p:nvPr>
        </p:nvSpPr>
        <p:spPr/>
        <p:txBody>
          <a:bodyPr/>
          <a:lstStyle/>
          <a:p>
            <a:fld id="{A69EEC5E-96CE-EC42-B151-A0E1D1F23C5F}" type="slidenum">
              <a:rPr lang="en-US" smtClean="0"/>
              <a:t>30</a:t>
            </a:fld>
            <a:endParaRPr lang="en-US"/>
          </a:p>
        </p:txBody>
      </p:sp>
    </p:spTree>
    <p:extLst>
      <p:ext uri="{BB962C8B-B14F-4D97-AF65-F5344CB8AC3E}">
        <p14:creationId xmlns:p14="http://schemas.microsoft.com/office/powerpoint/2010/main" val="336519702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A64BCBB-A607-5770-5A35-26915153EAB7}"/>
              </a:ext>
            </a:extLst>
          </p:cNvPr>
          <p:cNvSpPr>
            <a:spLocks noGrp="1"/>
          </p:cNvSpPr>
          <p:nvPr>
            <p:ph type="title"/>
          </p:nvPr>
        </p:nvSpPr>
        <p:spPr/>
        <p:txBody>
          <a:bodyPr>
            <a:normAutofit fontScale="90000"/>
          </a:bodyPr>
          <a:lstStyle/>
          <a:p>
            <a:r>
              <a:rPr lang="en-US" dirty="0"/>
              <a:t>Remote Interview Outcomes</a:t>
            </a:r>
          </a:p>
        </p:txBody>
      </p:sp>
      <p:sp>
        <p:nvSpPr>
          <p:cNvPr id="7" name="Content Placeholder 1">
            <a:extLst>
              <a:ext uri="{FF2B5EF4-FFF2-40B4-BE49-F238E27FC236}">
                <a16:creationId xmlns:a16="http://schemas.microsoft.com/office/drawing/2014/main" id="{C0524CF1-D23C-86A5-37F4-AF2906DA8DAF}"/>
              </a:ext>
            </a:extLst>
          </p:cNvPr>
          <p:cNvSpPr>
            <a:spLocks noGrp="1"/>
          </p:cNvSpPr>
          <p:nvPr>
            <p:ph idx="1"/>
          </p:nvPr>
        </p:nvSpPr>
        <p:spPr>
          <a:xfrm>
            <a:off x="3008411" y="1856397"/>
            <a:ext cx="6175169" cy="4773085"/>
          </a:xfrm>
        </p:spPr>
        <p:txBody>
          <a:bodyPr anchor="ctr">
            <a:noAutofit/>
          </a:bodyPr>
          <a:lstStyle/>
          <a:p>
            <a:pPr marL="0" lvl="0" indent="0">
              <a:buNone/>
            </a:pPr>
            <a:r>
              <a:rPr lang="en-US" sz="2400" b="1" dirty="0"/>
              <a:t>Applicant Navigation</a:t>
            </a:r>
          </a:p>
          <a:p>
            <a:r>
              <a:rPr lang="en-US" sz="2400" dirty="0"/>
              <a:t>Applicants can navigate the tablet without Asylum Staff physically entering the room</a:t>
            </a:r>
          </a:p>
          <a:p>
            <a:r>
              <a:rPr lang="en-US" sz="2400" dirty="0"/>
              <a:t>Officers can explain next steps to applicant remotely</a:t>
            </a:r>
          </a:p>
          <a:p>
            <a:endParaRPr lang="en-US" sz="2400" dirty="0"/>
          </a:p>
          <a:p>
            <a:pPr marL="0" indent="0">
              <a:buNone/>
            </a:pPr>
            <a:r>
              <a:rPr lang="en-US" sz="2400" b="1" dirty="0"/>
              <a:t>Officer Control</a:t>
            </a:r>
          </a:p>
          <a:p>
            <a:r>
              <a:rPr lang="en-US" sz="2400" dirty="0"/>
              <a:t>Officer can remotely attach applicant information to signed forms</a:t>
            </a:r>
          </a:p>
          <a:p>
            <a:r>
              <a:rPr lang="en-US" sz="2400" dirty="0"/>
              <a:t>Officer can connect and control applicant tablet remotely and securely  </a:t>
            </a:r>
          </a:p>
        </p:txBody>
      </p:sp>
      <p:sp>
        <p:nvSpPr>
          <p:cNvPr id="2" name="Slide Number Placeholder 1">
            <a:extLst>
              <a:ext uri="{FF2B5EF4-FFF2-40B4-BE49-F238E27FC236}">
                <a16:creationId xmlns:a16="http://schemas.microsoft.com/office/drawing/2014/main" id="{DF4E2342-5CDD-4907-F42F-97ACD7EA201C}"/>
              </a:ext>
            </a:extLst>
          </p:cNvPr>
          <p:cNvSpPr>
            <a:spLocks noGrp="1"/>
          </p:cNvSpPr>
          <p:nvPr>
            <p:ph type="sldNum" sz="quarter" idx="4"/>
          </p:nvPr>
        </p:nvSpPr>
        <p:spPr/>
        <p:txBody>
          <a:bodyPr/>
          <a:lstStyle/>
          <a:p>
            <a:fld id="{A69EEC5E-96CE-EC42-B151-A0E1D1F23C5F}" type="slidenum">
              <a:rPr lang="en-US" smtClean="0"/>
              <a:t>31</a:t>
            </a:fld>
            <a:endParaRPr lang="en-US"/>
          </a:p>
        </p:txBody>
      </p:sp>
    </p:spTree>
    <p:extLst>
      <p:ext uri="{BB962C8B-B14F-4D97-AF65-F5344CB8AC3E}">
        <p14:creationId xmlns:p14="http://schemas.microsoft.com/office/powerpoint/2010/main" val="82030069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59F9B21-8894-FFA2-FFF5-1B6FA4B5FCEA}"/>
              </a:ext>
            </a:extLst>
          </p:cNvPr>
          <p:cNvSpPr>
            <a:spLocks noGrp="1"/>
          </p:cNvSpPr>
          <p:nvPr>
            <p:ph type="title"/>
          </p:nvPr>
        </p:nvSpPr>
        <p:spPr/>
        <p:txBody>
          <a:bodyPr>
            <a:normAutofit/>
          </a:bodyPr>
          <a:lstStyle/>
          <a:p>
            <a:r>
              <a:rPr lang="en-US"/>
              <a:t>Applicant Navigation</a:t>
            </a:r>
          </a:p>
        </p:txBody>
      </p:sp>
      <p:sp>
        <p:nvSpPr>
          <p:cNvPr id="10" name="Content Placeholder 1">
            <a:extLst>
              <a:ext uri="{FF2B5EF4-FFF2-40B4-BE49-F238E27FC236}">
                <a16:creationId xmlns:a16="http://schemas.microsoft.com/office/drawing/2014/main" id="{8EF4B7B7-B9E4-F8D4-D3B0-FE2F0B8E8030}"/>
              </a:ext>
            </a:extLst>
          </p:cNvPr>
          <p:cNvSpPr>
            <a:spLocks noGrp="1"/>
          </p:cNvSpPr>
          <p:nvPr>
            <p:ph idx="1"/>
          </p:nvPr>
        </p:nvSpPr>
        <p:spPr>
          <a:xfrm>
            <a:off x="472037" y="1925119"/>
            <a:ext cx="5180012" cy="4056845"/>
          </a:xfrm>
        </p:spPr>
        <p:txBody>
          <a:bodyPr anchor="ctr">
            <a:normAutofit/>
          </a:bodyPr>
          <a:lstStyle/>
          <a:p>
            <a:pPr marL="0" lvl="0" indent="0">
              <a:buNone/>
            </a:pPr>
            <a:r>
              <a:rPr lang="en-US" sz="1800" b="0"/>
              <a:t>Solution</a:t>
            </a:r>
          </a:p>
          <a:p>
            <a:pPr lvl="0"/>
            <a:r>
              <a:rPr lang="en-US" sz="1800" b="0">
                <a:latin typeface="Source Sans Pro" panose="020B0503030403020204" pitchFamily="34" charset="0"/>
                <a:ea typeface="Source Sans Pro" panose="020B0503030403020204" pitchFamily="34" charset="0"/>
              </a:rPr>
              <a:t>Language agnostic patterns such as symbols and colors to help the applicant understand what to do</a:t>
            </a:r>
          </a:p>
          <a:p>
            <a:pPr lvl="0"/>
            <a:r>
              <a:rPr lang="en-US" sz="1800" b="0">
                <a:latin typeface="Source Sans Pro" panose="020B0503030403020204" pitchFamily="34" charset="0"/>
                <a:ea typeface="Source Sans Pro" panose="020B0503030403020204" pitchFamily="34" charset="0"/>
              </a:rPr>
              <a:t>Help the officer understand what step the applicant is on</a:t>
            </a:r>
          </a:p>
          <a:p>
            <a:pPr marL="0" lvl="0" indent="0">
              <a:buNone/>
            </a:pPr>
            <a:endParaRPr lang="en-US" sz="1800" b="0">
              <a:latin typeface="Source Sans Pro" panose="020B0503030403020204" pitchFamily="34" charset="0"/>
              <a:ea typeface="Source Sans Pro" panose="020B0503030403020204" pitchFamily="34" charset="0"/>
            </a:endParaRPr>
          </a:p>
          <a:p>
            <a:pPr marL="0" lvl="0" indent="0">
              <a:buNone/>
            </a:pPr>
            <a:r>
              <a:rPr lang="en-US" sz="1800" b="0"/>
              <a:t>Features</a:t>
            </a:r>
            <a:endParaRPr lang="en-US" sz="1800" b="0">
              <a:latin typeface="Source Sans Pro" panose="020B0503030403020204" pitchFamily="34" charset="0"/>
              <a:ea typeface="Source Sans Pro" panose="020B0503030403020204" pitchFamily="34" charset="0"/>
            </a:endParaRPr>
          </a:p>
          <a:p>
            <a:pPr lvl="0"/>
            <a:r>
              <a:rPr lang="en-US" sz="1800" b="0">
                <a:latin typeface="Source Sans Pro" panose="020B0503030403020204" pitchFamily="34" charset="0"/>
                <a:ea typeface="Source Sans Pro" panose="020B0503030403020204" pitchFamily="34" charset="0"/>
              </a:rPr>
              <a:t>Green / orange buttons for true / not true options </a:t>
            </a:r>
          </a:p>
          <a:p>
            <a:pPr lvl="0"/>
            <a:r>
              <a:rPr lang="en-US" sz="1800" b="0">
                <a:latin typeface="Source Sans Pro" panose="020B0503030403020204" pitchFamily="34" charset="0"/>
                <a:ea typeface="Source Sans Pro" panose="020B0503030403020204" pitchFamily="34" charset="0"/>
              </a:rPr>
              <a:t>Arrow symbol for next step</a:t>
            </a:r>
          </a:p>
          <a:p>
            <a:pPr lvl="0"/>
            <a:r>
              <a:rPr lang="en-US" sz="1800" b="0">
                <a:latin typeface="Source Sans Pro" panose="020B0503030403020204" pitchFamily="34" charset="0"/>
                <a:ea typeface="Source Sans Pro" panose="020B0503030403020204" pitchFamily="34" charset="0"/>
              </a:rPr>
              <a:t>Highlight what step the applicant is on for the officer</a:t>
            </a:r>
          </a:p>
        </p:txBody>
      </p:sp>
      <p:pic>
        <p:nvPicPr>
          <p:cNvPr id="7" name="Picture 2" descr="Applicant view: screenshot of iPad showing &quot;true&quot; and &quot;not true&quot; buttons for the applicant to choose">
            <a:extLst>
              <a:ext uri="{FF2B5EF4-FFF2-40B4-BE49-F238E27FC236}">
                <a16:creationId xmlns:a16="http://schemas.microsoft.com/office/drawing/2014/main" id="{94E48306-343D-F70B-59CB-5E4D6575D7D8}"/>
              </a:ext>
            </a:extLst>
          </p:cNvPr>
          <p:cNvPicPr>
            <a:picLocks noChangeAspect="1"/>
          </p:cNvPicPr>
          <p:nvPr/>
        </p:nvPicPr>
        <p:blipFill>
          <a:blip r:embed="rId2"/>
          <a:stretch>
            <a:fillRect/>
          </a:stretch>
        </p:blipFill>
        <p:spPr>
          <a:xfrm>
            <a:off x="7578527" y="1516453"/>
            <a:ext cx="3232030" cy="2437089"/>
          </a:xfrm>
          <a:prstGeom prst="rect">
            <a:avLst/>
          </a:prstGeom>
        </p:spPr>
      </p:pic>
      <p:pic>
        <p:nvPicPr>
          <p:cNvPr id="8" name="Picture 7" descr="Officer view: officer can see what the applicant can see">
            <a:extLst>
              <a:ext uri="{FF2B5EF4-FFF2-40B4-BE49-F238E27FC236}">
                <a16:creationId xmlns:a16="http://schemas.microsoft.com/office/drawing/2014/main" id="{74DFB39E-1E4F-5116-5D15-6258A62D1474}"/>
              </a:ext>
            </a:extLst>
          </p:cNvPr>
          <p:cNvPicPr>
            <a:picLocks noChangeAspect="1"/>
          </p:cNvPicPr>
          <p:nvPr/>
        </p:nvPicPr>
        <p:blipFill rotWithShape="1">
          <a:blip r:embed="rId3"/>
          <a:srcRect l="21665" t="3598" r="21082" b="58095"/>
          <a:stretch/>
        </p:blipFill>
        <p:spPr>
          <a:xfrm>
            <a:off x="7463680" y="4055504"/>
            <a:ext cx="3461723" cy="2095227"/>
          </a:xfrm>
          <a:prstGeom prst="rect">
            <a:avLst/>
          </a:prstGeom>
        </p:spPr>
      </p:pic>
      <p:sp>
        <p:nvSpPr>
          <p:cNvPr id="2" name="Slide Number Placeholder 1">
            <a:extLst>
              <a:ext uri="{FF2B5EF4-FFF2-40B4-BE49-F238E27FC236}">
                <a16:creationId xmlns:a16="http://schemas.microsoft.com/office/drawing/2014/main" id="{41201365-792C-DAE4-08F8-B0FAC0AB437D}"/>
              </a:ext>
            </a:extLst>
          </p:cNvPr>
          <p:cNvSpPr>
            <a:spLocks noGrp="1"/>
          </p:cNvSpPr>
          <p:nvPr>
            <p:ph type="sldNum" sz="quarter" idx="4"/>
          </p:nvPr>
        </p:nvSpPr>
        <p:spPr/>
        <p:txBody>
          <a:bodyPr/>
          <a:lstStyle/>
          <a:p>
            <a:fld id="{A69EEC5E-96CE-EC42-B151-A0E1D1F23C5F}" type="slidenum">
              <a:rPr lang="en-US" smtClean="0"/>
              <a:t>32</a:t>
            </a:fld>
            <a:endParaRPr lang="en-US"/>
          </a:p>
        </p:txBody>
      </p:sp>
    </p:spTree>
    <p:extLst>
      <p:ext uri="{BB962C8B-B14F-4D97-AF65-F5344CB8AC3E}">
        <p14:creationId xmlns:p14="http://schemas.microsoft.com/office/powerpoint/2010/main" val="168852663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59F9B21-8894-FFA2-FFF5-1B6FA4B5FCEA}"/>
              </a:ext>
            </a:extLst>
          </p:cNvPr>
          <p:cNvSpPr>
            <a:spLocks noGrp="1"/>
          </p:cNvSpPr>
          <p:nvPr>
            <p:ph type="title"/>
          </p:nvPr>
        </p:nvSpPr>
        <p:spPr/>
        <p:txBody>
          <a:bodyPr>
            <a:normAutofit/>
          </a:bodyPr>
          <a:lstStyle/>
          <a:p>
            <a:pPr algn="ctr"/>
            <a:r>
              <a:rPr lang="en-US" dirty="0"/>
              <a:t>Officer Control</a:t>
            </a:r>
          </a:p>
        </p:txBody>
      </p:sp>
      <p:sp>
        <p:nvSpPr>
          <p:cNvPr id="7" name="Content Placeholder 1">
            <a:extLst>
              <a:ext uri="{FF2B5EF4-FFF2-40B4-BE49-F238E27FC236}">
                <a16:creationId xmlns:a16="http://schemas.microsoft.com/office/drawing/2014/main" id="{83ADC9E8-17FD-3A9F-2A92-66B420DC76B0}"/>
              </a:ext>
            </a:extLst>
          </p:cNvPr>
          <p:cNvSpPr>
            <a:spLocks noGrp="1"/>
          </p:cNvSpPr>
          <p:nvPr>
            <p:ph idx="1"/>
          </p:nvPr>
        </p:nvSpPr>
        <p:spPr>
          <a:xfrm>
            <a:off x="472037" y="1925119"/>
            <a:ext cx="5180012" cy="4056845"/>
          </a:xfrm>
        </p:spPr>
        <p:txBody>
          <a:bodyPr anchor="ctr">
            <a:normAutofit/>
          </a:bodyPr>
          <a:lstStyle/>
          <a:p>
            <a:pPr marL="0" lvl="0" indent="0">
              <a:buNone/>
            </a:pPr>
            <a:r>
              <a:rPr lang="en-US" sz="1800" b="0"/>
              <a:t>Solution</a:t>
            </a:r>
          </a:p>
          <a:p>
            <a:pPr lvl="0"/>
            <a:r>
              <a:rPr lang="en-US" sz="1800" b="0">
                <a:latin typeface="Source Sans Pro" panose="020B0503030403020204" pitchFamily="34" charset="0"/>
                <a:ea typeface="Source Sans Pro" panose="020B0503030403020204" pitchFamily="34" charset="0"/>
              </a:rPr>
              <a:t>Officer opens </a:t>
            </a:r>
            <a:r>
              <a:rPr lang="en-US" sz="1800" b="0" err="1">
                <a:latin typeface="Source Sans Pro" panose="020B0503030403020204" pitchFamily="34" charset="0"/>
                <a:ea typeface="Source Sans Pro" panose="020B0503030403020204" pitchFamily="34" charset="0"/>
              </a:rPr>
              <a:t>esign</a:t>
            </a:r>
            <a:r>
              <a:rPr lang="en-US" sz="1800" b="0">
                <a:latin typeface="Source Sans Pro" panose="020B0503030403020204" pitchFamily="34" charset="0"/>
                <a:ea typeface="Source Sans Pro" panose="020B0503030403020204" pitchFamily="34" charset="0"/>
              </a:rPr>
              <a:t> from applicant case in Global &gt; Global Interview Notes &gt; </a:t>
            </a:r>
            <a:r>
              <a:rPr lang="en-US" sz="1800" b="0" err="1">
                <a:latin typeface="Source Sans Pro" panose="020B0503030403020204" pitchFamily="34" charset="0"/>
                <a:ea typeface="Source Sans Pro" panose="020B0503030403020204" pitchFamily="34" charset="0"/>
              </a:rPr>
              <a:t>eSign</a:t>
            </a:r>
            <a:r>
              <a:rPr lang="en-US" sz="1800" b="0">
                <a:latin typeface="Source Sans Pro" panose="020B0503030403020204" pitchFamily="34" charset="0"/>
                <a:ea typeface="Source Sans Pro" panose="020B0503030403020204" pitchFamily="34" charset="0"/>
              </a:rPr>
              <a:t> </a:t>
            </a:r>
          </a:p>
          <a:p>
            <a:pPr lvl="0"/>
            <a:r>
              <a:rPr lang="en-US" sz="1800" b="0">
                <a:latin typeface="Source Sans Pro" panose="020B0503030403020204" pitchFamily="34" charset="0"/>
                <a:ea typeface="Source Sans Pro" panose="020B0503030403020204" pitchFamily="34" charset="0"/>
              </a:rPr>
              <a:t>Tablet connection and controls for the officer</a:t>
            </a:r>
          </a:p>
          <a:p>
            <a:pPr marL="0" lvl="0" indent="0">
              <a:buNone/>
            </a:pPr>
            <a:endParaRPr lang="en-US" sz="1800" b="0">
              <a:latin typeface="Source Sans Pro" panose="020B0503030403020204" pitchFamily="34" charset="0"/>
              <a:ea typeface="Source Sans Pro" panose="020B0503030403020204" pitchFamily="34" charset="0"/>
            </a:endParaRPr>
          </a:p>
          <a:p>
            <a:pPr marL="0" lvl="0" indent="0">
              <a:buNone/>
            </a:pPr>
            <a:r>
              <a:rPr lang="en-US" sz="1800" b="0"/>
              <a:t>Features</a:t>
            </a:r>
            <a:endParaRPr lang="en-US" sz="1800" b="0">
              <a:latin typeface="Source Sans Pro" panose="020B0503030403020204" pitchFamily="34" charset="0"/>
              <a:ea typeface="Source Sans Pro" panose="020B0503030403020204" pitchFamily="34" charset="0"/>
            </a:endParaRPr>
          </a:p>
          <a:p>
            <a:pPr lvl="0"/>
            <a:r>
              <a:rPr lang="en-US" sz="1800" b="0">
                <a:latin typeface="Source Sans Pro" panose="020B0503030403020204" pitchFamily="34" charset="0"/>
                <a:ea typeface="Source Sans Pro" panose="020B0503030403020204" pitchFamily="34" charset="0"/>
              </a:rPr>
              <a:t>6-digit code on tablet screen connects applicant and officer experience </a:t>
            </a:r>
          </a:p>
          <a:p>
            <a:pPr lvl="0"/>
            <a:r>
              <a:rPr lang="en-US" sz="1800" b="0">
                <a:latin typeface="Source Sans Pro" panose="020B0503030403020204" pitchFamily="34" charset="0"/>
                <a:ea typeface="Source Sans Pro" panose="020B0503030403020204" pitchFamily="34" charset="0"/>
              </a:rPr>
              <a:t>When connected, officer send relevant form to applicant from </a:t>
            </a:r>
            <a:r>
              <a:rPr lang="en-US" sz="1800" b="0" err="1">
                <a:latin typeface="Source Sans Pro" panose="020B0503030403020204" pitchFamily="34" charset="0"/>
                <a:ea typeface="Source Sans Pro" panose="020B0503030403020204" pitchFamily="34" charset="0"/>
              </a:rPr>
              <a:t>eSign</a:t>
            </a:r>
            <a:endParaRPr lang="en-US" sz="1800" b="0">
              <a:latin typeface="Source Sans Pro" panose="020B0503030403020204" pitchFamily="34" charset="0"/>
              <a:ea typeface="Source Sans Pro" panose="020B0503030403020204" pitchFamily="34" charset="0"/>
            </a:endParaRPr>
          </a:p>
          <a:p>
            <a:pPr lvl="0"/>
            <a:r>
              <a:rPr lang="en-US" sz="1800" b="0">
                <a:latin typeface="Source Sans Pro" panose="020B0503030403020204" pitchFamily="34" charset="0"/>
                <a:ea typeface="Source Sans Pro" panose="020B0503030403020204" pitchFamily="34" charset="0"/>
              </a:rPr>
              <a:t>Officer ability to control applicant screen if needed</a:t>
            </a:r>
          </a:p>
        </p:txBody>
      </p:sp>
      <p:pic>
        <p:nvPicPr>
          <p:cNvPr id="4" name="Picture 2" descr="Tablet view with 6 random numbers: 091-662">
            <a:extLst>
              <a:ext uri="{FF2B5EF4-FFF2-40B4-BE49-F238E27FC236}">
                <a16:creationId xmlns:a16="http://schemas.microsoft.com/office/drawing/2014/main" id="{484AB577-5729-EF75-BA82-4EE739FDFB0C}"/>
              </a:ext>
            </a:extLst>
          </p:cNvPr>
          <p:cNvPicPr>
            <a:picLocks noChangeAspect="1"/>
          </p:cNvPicPr>
          <p:nvPr/>
        </p:nvPicPr>
        <p:blipFill>
          <a:blip r:embed="rId2"/>
          <a:stretch>
            <a:fillRect/>
          </a:stretch>
        </p:blipFill>
        <p:spPr>
          <a:xfrm>
            <a:off x="7604285" y="1761151"/>
            <a:ext cx="3232030" cy="2437089"/>
          </a:xfrm>
          <a:prstGeom prst="rect">
            <a:avLst/>
          </a:prstGeom>
        </p:spPr>
      </p:pic>
      <p:pic>
        <p:nvPicPr>
          <p:cNvPr id="5" name="Picture 7" descr="Applicant view: iPad showing 6 random digits">
            <a:extLst>
              <a:ext uri="{FF2B5EF4-FFF2-40B4-BE49-F238E27FC236}">
                <a16:creationId xmlns:a16="http://schemas.microsoft.com/office/drawing/2014/main" id="{2E610C7A-57DF-72CC-92D4-0D5255C015FA}"/>
              </a:ext>
            </a:extLst>
          </p:cNvPr>
          <p:cNvPicPr>
            <a:picLocks noChangeAspect="1"/>
          </p:cNvPicPr>
          <p:nvPr/>
        </p:nvPicPr>
        <p:blipFill rotWithShape="1">
          <a:blip r:embed="rId3"/>
          <a:srcRect l="10526" r="13876" b="1681"/>
          <a:stretch/>
        </p:blipFill>
        <p:spPr>
          <a:xfrm>
            <a:off x="8015411" y="2068928"/>
            <a:ext cx="2384791" cy="1765489"/>
          </a:xfrm>
          <a:prstGeom prst="rect">
            <a:avLst/>
          </a:prstGeom>
        </p:spPr>
      </p:pic>
      <p:pic>
        <p:nvPicPr>
          <p:cNvPr id="6" name="Picture 8" descr="Officer view: screen with a field to enter in 6 digits to connect to tablet">
            <a:extLst>
              <a:ext uri="{FF2B5EF4-FFF2-40B4-BE49-F238E27FC236}">
                <a16:creationId xmlns:a16="http://schemas.microsoft.com/office/drawing/2014/main" id="{99E663ED-13FB-AD66-F748-43C2712A903E}"/>
              </a:ext>
            </a:extLst>
          </p:cNvPr>
          <p:cNvPicPr>
            <a:picLocks noChangeAspect="1"/>
          </p:cNvPicPr>
          <p:nvPr/>
        </p:nvPicPr>
        <p:blipFill>
          <a:blip r:embed="rId4"/>
          <a:stretch>
            <a:fillRect/>
          </a:stretch>
        </p:blipFill>
        <p:spPr>
          <a:xfrm>
            <a:off x="7604285" y="4369386"/>
            <a:ext cx="3361974" cy="1879383"/>
          </a:xfrm>
          <a:prstGeom prst="rect">
            <a:avLst/>
          </a:prstGeom>
        </p:spPr>
      </p:pic>
      <p:sp>
        <p:nvSpPr>
          <p:cNvPr id="2" name="Slide Number Placeholder 1">
            <a:extLst>
              <a:ext uri="{FF2B5EF4-FFF2-40B4-BE49-F238E27FC236}">
                <a16:creationId xmlns:a16="http://schemas.microsoft.com/office/drawing/2014/main" id="{B3EBE858-AC50-EEE4-0DEC-FE6C407EF926}"/>
              </a:ext>
            </a:extLst>
          </p:cNvPr>
          <p:cNvSpPr>
            <a:spLocks noGrp="1"/>
          </p:cNvSpPr>
          <p:nvPr>
            <p:ph type="sldNum" sz="quarter" idx="4"/>
          </p:nvPr>
        </p:nvSpPr>
        <p:spPr/>
        <p:txBody>
          <a:bodyPr/>
          <a:lstStyle/>
          <a:p>
            <a:fld id="{A69EEC5E-96CE-EC42-B151-A0E1D1F23C5F}" type="slidenum">
              <a:rPr lang="en-US" smtClean="0"/>
              <a:t>33</a:t>
            </a:fld>
            <a:endParaRPr lang="en-US"/>
          </a:p>
        </p:txBody>
      </p:sp>
    </p:spTree>
    <p:extLst>
      <p:ext uri="{BB962C8B-B14F-4D97-AF65-F5344CB8AC3E}">
        <p14:creationId xmlns:p14="http://schemas.microsoft.com/office/powerpoint/2010/main" val="82220559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59F9B21-8894-FFA2-FFF5-1B6FA4B5FCEA}"/>
              </a:ext>
            </a:extLst>
          </p:cNvPr>
          <p:cNvSpPr>
            <a:spLocks noGrp="1"/>
          </p:cNvSpPr>
          <p:nvPr>
            <p:ph type="title"/>
          </p:nvPr>
        </p:nvSpPr>
        <p:spPr/>
        <p:txBody>
          <a:bodyPr>
            <a:normAutofit/>
          </a:bodyPr>
          <a:lstStyle/>
          <a:p>
            <a:pPr algn="ctr"/>
            <a:r>
              <a:rPr lang="en-US"/>
              <a:t>Feedback</a:t>
            </a:r>
          </a:p>
        </p:txBody>
      </p:sp>
      <p:sp>
        <p:nvSpPr>
          <p:cNvPr id="7" name="Content Placeholder 1">
            <a:extLst>
              <a:ext uri="{FF2B5EF4-FFF2-40B4-BE49-F238E27FC236}">
                <a16:creationId xmlns:a16="http://schemas.microsoft.com/office/drawing/2014/main" id="{83ADC9E8-17FD-3A9F-2A92-66B420DC76B0}"/>
              </a:ext>
            </a:extLst>
          </p:cNvPr>
          <p:cNvSpPr>
            <a:spLocks noGrp="1"/>
          </p:cNvSpPr>
          <p:nvPr>
            <p:ph idx="1"/>
          </p:nvPr>
        </p:nvSpPr>
        <p:spPr>
          <a:xfrm>
            <a:off x="6662322" y="1455313"/>
            <a:ext cx="4679755" cy="4754791"/>
          </a:xfrm>
        </p:spPr>
        <p:txBody>
          <a:bodyPr anchor="ctr">
            <a:normAutofit/>
          </a:bodyPr>
          <a:lstStyle/>
          <a:p>
            <a:pPr marL="0" indent="0">
              <a:buNone/>
            </a:pPr>
            <a:r>
              <a:rPr lang="en-US">
                <a:latin typeface="Source Sans Pro" panose="020B0503030403020204" pitchFamily="34" charset="0"/>
                <a:ea typeface="Source Sans Pro" panose="020B0503030403020204" pitchFamily="34" charset="0"/>
              </a:rPr>
              <a:t>From user testing</a:t>
            </a:r>
            <a:endParaRPr lang="en-US">
              <a:solidFill>
                <a:schemeClr val="bg1">
                  <a:lumMod val="50000"/>
                </a:schemeClr>
              </a:solidFill>
              <a:latin typeface="Source Sans Pro" panose="020B0503030403020204" pitchFamily="34" charset="0"/>
              <a:ea typeface="Source Sans Pro" panose="020B0503030403020204" pitchFamily="34" charset="0"/>
            </a:endParaRPr>
          </a:p>
          <a:p>
            <a:pPr marL="0" indent="0">
              <a:buNone/>
            </a:pPr>
            <a:r>
              <a:rPr lang="en-US" b="0">
                <a:solidFill>
                  <a:schemeClr val="bg1">
                    <a:lumMod val="50000"/>
                  </a:schemeClr>
                </a:solidFill>
                <a:latin typeface="Source Sans Pro" panose="020B0503030403020204" pitchFamily="34" charset="0"/>
                <a:ea typeface="Source Sans Pro" panose="020B0503030403020204" pitchFamily="34" charset="0"/>
              </a:rPr>
              <a:t>“WHAAAAT This is way easier! When can we use this? I know you guys can’t see me, but I was doing a little happy dance “ AO, ZOL Pilot </a:t>
            </a:r>
          </a:p>
          <a:p>
            <a:pPr marL="0" indent="0">
              <a:buNone/>
            </a:pPr>
            <a:r>
              <a:rPr lang="en-US" b="0">
                <a:solidFill>
                  <a:schemeClr val="bg1">
                    <a:lumMod val="50000"/>
                  </a:schemeClr>
                </a:solidFill>
                <a:latin typeface="Source Sans Pro" panose="020B0503030403020204" pitchFamily="34" charset="0"/>
                <a:ea typeface="Source Sans Pro" panose="020B0503030403020204" pitchFamily="34" charset="0"/>
              </a:rPr>
              <a:t>“That was pretty easy, I like it. It worked smoothly. I have an interview Friday, can I try it? I am very happy to move into the digital world.” -AO, ZNK</a:t>
            </a:r>
          </a:p>
          <a:p>
            <a:pPr marL="0" indent="0">
              <a:buNone/>
            </a:pPr>
            <a:endParaRPr lang="en-US" b="0">
              <a:latin typeface="Source Sans Pro" panose="020B0503030403020204" pitchFamily="34" charset="0"/>
              <a:ea typeface="Source Sans Pro" panose="020B0503030403020204" pitchFamily="34" charset="0"/>
            </a:endParaRPr>
          </a:p>
          <a:p>
            <a:pPr marL="0" indent="0">
              <a:buNone/>
            </a:pPr>
            <a:r>
              <a:rPr lang="en-US">
                <a:latin typeface="Source Sans Pro" panose="020B0503030403020204" pitchFamily="34" charset="0"/>
                <a:ea typeface="Source Sans Pro" panose="020B0503030403020204" pitchFamily="34" charset="0"/>
              </a:rPr>
              <a:t>From Pilot </a:t>
            </a:r>
          </a:p>
          <a:p>
            <a:pPr marL="0" indent="0">
              <a:buNone/>
            </a:pPr>
            <a:r>
              <a:rPr lang="en-US" b="0">
                <a:latin typeface="Source Sans Pro" panose="020B0503030403020204" pitchFamily="34" charset="0"/>
                <a:ea typeface="Source Sans Pro" panose="020B0503030403020204" pitchFamily="34" charset="0"/>
              </a:rPr>
              <a:t>“The example tablet view is extremely helpful. This alleviates my concerns about not knowing what they’re supposed to be doing.”- AO, ZOL</a:t>
            </a:r>
          </a:p>
          <a:p>
            <a:pPr marL="0" indent="0">
              <a:buNone/>
            </a:pPr>
            <a:r>
              <a:rPr lang="en-US" b="0">
                <a:latin typeface="Source Sans Pro" panose="020B0503030403020204" pitchFamily="34" charset="0"/>
                <a:ea typeface="Source Sans Pro" panose="020B0503030403020204" pitchFamily="34" charset="0"/>
              </a:rPr>
              <a:t>“The signature part is a piece of cake!” - TO, ZSF </a:t>
            </a:r>
          </a:p>
        </p:txBody>
      </p:sp>
      <p:sp>
        <p:nvSpPr>
          <p:cNvPr id="2" name="Slide Number Placeholder 1">
            <a:extLst>
              <a:ext uri="{FF2B5EF4-FFF2-40B4-BE49-F238E27FC236}">
                <a16:creationId xmlns:a16="http://schemas.microsoft.com/office/drawing/2014/main" id="{908BC291-D6F7-21E0-12D7-1A17179268A7}"/>
              </a:ext>
            </a:extLst>
          </p:cNvPr>
          <p:cNvSpPr>
            <a:spLocks noGrp="1"/>
          </p:cNvSpPr>
          <p:nvPr>
            <p:ph type="sldNum" sz="quarter" idx="4"/>
          </p:nvPr>
        </p:nvSpPr>
        <p:spPr/>
        <p:txBody>
          <a:bodyPr/>
          <a:lstStyle/>
          <a:p>
            <a:fld id="{A69EEC5E-96CE-EC42-B151-A0E1D1F23C5F}" type="slidenum">
              <a:rPr lang="en-US" smtClean="0"/>
              <a:t>34</a:t>
            </a:fld>
            <a:endParaRPr lang="en-US"/>
          </a:p>
        </p:txBody>
      </p:sp>
    </p:spTree>
    <p:extLst>
      <p:ext uri="{BB962C8B-B14F-4D97-AF65-F5344CB8AC3E}">
        <p14:creationId xmlns:p14="http://schemas.microsoft.com/office/powerpoint/2010/main" val="310547547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6BAF39-42B8-874B-8CC2-5C3D15AEB837}"/>
              </a:ext>
            </a:extLst>
          </p:cNvPr>
          <p:cNvSpPr>
            <a:spLocks noGrp="1"/>
          </p:cNvSpPr>
          <p:nvPr>
            <p:ph type="title"/>
          </p:nvPr>
        </p:nvSpPr>
        <p:spPr/>
        <p:txBody>
          <a:bodyPr/>
          <a:lstStyle/>
          <a:p>
            <a:r>
              <a:rPr lang="en-US"/>
              <a:t>And then Afghanistan fell…</a:t>
            </a:r>
          </a:p>
        </p:txBody>
      </p:sp>
      <p:sp>
        <p:nvSpPr>
          <p:cNvPr id="3" name="Slide Number Placeholder 2">
            <a:extLst>
              <a:ext uri="{FF2B5EF4-FFF2-40B4-BE49-F238E27FC236}">
                <a16:creationId xmlns:a16="http://schemas.microsoft.com/office/drawing/2014/main" id="{583E8D2C-F7C5-4423-DE78-06360702ABC1}"/>
              </a:ext>
            </a:extLst>
          </p:cNvPr>
          <p:cNvSpPr>
            <a:spLocks noGrp="1"/>
          </p:cNvSpPr>
          <p:nvPr>
            <p:ph type="sldNum" sz="quarter" idx="4"/>
          </p:nvPr>
        </p:nvSpPr>
        <p:spPr/>
        <p:txBody>
          <a:bodyPr/>
          <a:lstStyle/>
          <a:p>
            <a:fld id="{A69EEC5E-96CE-EC42-B151-A0E1D1F23C5F}" type="slidenum">
              <a:rPr lang="en-US" smtClean="0"/>
              <a:t>35</a:t>
            </a:fld>
            <a:endParaRPr lang="en-US"/>
          </a:p>
        </p:txBody>
      </p:sp>
    </p:spTree>
    <p:extLst>
      <p:ext uri="{BB962C8B-B14F-4D97-AF65-F5344CB8AC3E}">
        <p14:creationId xmlns:p14="http://schemas.microsoft.com/office/powerpoint/2010/main" val="50914595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6BAF39-42B8-874B-8CC2-5C3D15AEB837}"/>
              </a:ext>
            </a:extLst>
          </p:cNvPr>
          <p:cNvSpPr>
            <a:spLocks noGrp="1"/>
          </p:cNvSpPr>
          <p:nvPr>
            <p:ph type="title"/>
          </p:nvPr>
        </p:nvSpPr>
        <p:spPr/>
        <p:txBody>
          <a:bodyPr/>
          <a:lstStyle/>
          <a:p>
            <a:r>
              <a:rPr lang="en-US" dirty="0"/>
              <a:t>Make Refugee Interviews Better</a:t>
            </a:r>
          </a:p>
        </p:txBody>
      </p:sp>
      <p:sp>
        <p:nvSpPr>
          <p:cNvPr id="3" name="TextBox 2">
            <a:extLst>
              <a:ext uri="{FF2B5EF4-FFF2-40B4-BE49-F238E27FC236}">
                <a16:creationId xmlns:a16="http://schemas.microsoft.com/office/drawing/2014/main" id="{AA85A15C-5D3E-8A7C-8EE1-1F8787292BCE}"/>
              </a:ext>
            </a:extLst>
          </p:cNvPr>
          <p:cNvSpPr txBox="1"/>
          <p:nvPr/>
        </p:nvSpPr>
        <p:spPr>
          <a:xfrm>
            <a:off x="4678562" y="1729409"/>
            <a:ext cx="2834880" cy="369332"/>
          </a:xfrm>
          <a:prstGeom prst="rect">
            <a:avLst/>
          </a:prstGeom>
          <a:noFill/>
        </p:spPr>
        <p:txBody>
          <a:bodyPr wrap="none" rtlCol="0">
            <a:spAutoFit/>
          </a:bodyPr>
          <a:lstStyle/>
          <a:p>
            <a:pPr algn="ctr"/>
            <a:r>
              <a:rPr lang="en-US" b="1"/>
              <a:t>Initial Scope &amp; Business Ask</a:t>
            </a:r>
          </a:p>
        </p:txBody>
      </p:sp>
      <p:sp>
        <p:nvSpPr>
          <p:cNvPr id="4" name="Slide Number Placeholder 3">
            <a:extLst>
              <a:ext uri="{FF2B5EF4-FFF2-40B4-BE49-F238E27FC236}">
                <a16:creationId xmlns:a16="http://schemas.microsoft.com/office/drawing/2014/main" id="{236E3EFB-3C81-373E-91F5-DF69EA945FF8}"/>
              </a:ext>
            </a:extLst>
          </p:cNvPr>
          <p:cNvSpPr>
            <a:spLocks noGrp="1"/>
          </p:cNvSpPr>
          <p:nvPr>
            <p:ph type="sldNum" sz="quarter" idx="4"/>
          </p:nvPr>
        </p:nvSpPr>
        <p:spPr/>
        <p:txBody>
          <a:bodyPr/>
          <a:lstStyle/>
          <a:p>
            <a:fld id="{A69EEC5E-96CE-EC42-B151-A0E1D1F23C5F}" type="slidenum">
              <a:rPr lang="en-US" smtClean="0"/>
              <a:t>36</a:t>
            </a:fld>
            <a:endParaRPr lang="en-US"/>
          </a:p>
        </p:txBody>
      </p:sp>
    </p:spTree>
    <p:extLst>
      <p:ext uri="{BB962C8B-B14F-4D97-AF65-F5344CB8AC3E}">
        <p14:creationId xmlns:p14="http://schemas.microsoft.com/office/powerpoint/2010/main" val="298525433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6BAF39-42B8-874B-8CC2-5C3D15AEB837}"/>
              </a:ext>
            </a:extLst>
          </p:cNvPr>
          <p:cNvSpPr>
            <a:spLocks noGrp="1"/>
          </p:cNvSpPr>
          <p:nvPr>
            <p:ph type="title"/>
          </p:nvPr>
        </p:nvSpPr>
        <p:spPr/>
        <p:txBody>
          <a:bodyPr/>
          <a:lstStyle/>
          <a:p>
            <a:r>
              <a:rPr lang="en-US"/>
              <a:t>Defining the Problem</a:t>
            </a:r>
          </a:p>
        </p:txBody>
      </p:sp>
      <p:sp>
        <p:nvSpPr>
          <p:cNvPr id="3" name="Slide Number Placeholder 2">
            <a:extLst>
              <a:ext uri="{FF2B5EF4-FFF2-40B4-BE49-F238E27FC236}">
                <a16:creationId xmlns:a16="http://schemas.microsoft.com/office/drawing/2014/main" id="{34F5EC06-09EA-9F23-C45F-E968E9323F40}"/>
              </a:ext>
            </a:extLst>
          </p:cNvPr>
          <p:cNvSpPr>
            <a:spLocks noGrp="1"/>
          </p:cNvSpPr>
          <p:nvPr>
            <p:ph type="sldNum" sz="quarter" idx="4"/>
          </p:nvPr>
        </p:nvSpPr>
        <p:spPr/>
        <p:txBody>
          <a:bodyPr/>
          <a:lstStyle/>
          <a:p>
            <a:fld id="{A69EEC5E-96CE-EC42-B151-A0E1D1F23C5F}" type="slidenum">
              <a:rPr lang="en-US" smtClean="0"/>
              <a:t>37</a:t>
            </a:fld>
            <a:endParaRPr lang="en-US"/>
          </a:p>
        </p:txBody>
      </p:sp>
    </p:spTree>
    <p:extLst>
      <p:ext uri="{BB962C8B-B14F-4D97-AF65-F5344CB8AC3E}">
        <p14:creationId xmlns:p14="http://schemas.microsoft.com/office/powerpoint/2010/main" val="128477492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9F9BBB7-124C-34EE-4AF1-40F52C6F8D30}"/>
              </a:ext>
            </a:extLst>
          </p:cNvPr>
          <p:cNvSpPr>
            <a:spLocks noGrp="1"/>
          </p:cNvSpPr>
          <p:nvPr>
            <p:ph type="title"/>
          </p:nvPr>
        </p:nvSpPr>
        <p:spPr/>
        <p:txBody>
          <a:bodyPr/>
          <a:lstStyle/>
          <a:p>
            <a:pPr algn="ctr"/>
            <a:r>
              <a:rPr lang="en-US" dirty="0"/>
              <a:t>Discovery</a:t>
            </a:r>
          </a:p>
        </p:txBody>
      </p:sp>
      <p:sp>
        <p:nvSpPr>
          <p:cNvPr id="10" name="TextBox 9">
            <a:extLst>
              <a:ext uri="{FF2B5EF4-FFF2-40B4-BE49-F238E27FC236}">
                <a16:creationId xmlns:a16="http://schemas.microsoft.com/office/drawing/2014/main" id="{271F09F6-A2BB-96BA-5127-B5EC45697C27}"/>
              </a:ext>
            </a:extLst>
          </p:cNvPr>
          <p:cNvSpPr txBox="1"/>
          <p:nvPr/>
        </p:nvSpPr>
        <p:spPr>
          <a:xfrm>
            <a:off x="266791" y="1914008"/>
            <a:ext cx="5184498" cy="3108543"/>
          </a:xfrm>
          <a:prstGeom prst="rect">
            <a:avLst/>
          </a:prstGeom>
          <a:noFill/>
        </p:spPr>
        <p:txBody>
          <a:bodyPr wrap="square" rtlCol="0">
            <a:spAutoFit/>
          </a:bodyPr>
          <a:lstStyle/>
          <a:p>
            <a:pPr lvl="0"/>
            <a:r>
              <a:rPr lang="en-US" sz="1400" b="1" dirty="0">
                <a:latin typeface="Source Sans Pro" panose="020B0503030403020204" pitchFamily="34" charset="0"/>
                <a:ea typeface="Source Sans Pro SemiBold" panose="020B0503030403020204" pitchFamily="34" charset="0"/>
              </a:rPr>
              <a:t>Business Needs</a:t>
            </a:r>
          </a:p>
          <a:p>
            <a:pPr marL="742950" lvl="1" indent="-285750">
              <a:buFont typeface="Arial" panose="020B0604020202020204" pitchFamily="34" charset="0"/>
              <a:buChar char="•"/>
            </a:pPr>
            <a:r>
              <a:rPr lang="en-US" sz="1400" dirty="0">
                <a:latin typeface="Source Sans Pro" panose="020B0503030403020204" pitchFamily="34" charset="0"/>
                <a:ea typeface="Source Sans Pro" panose="020B0503030403020204" pitchFamily="34" charset="0"/>
              </a:rPr>
              <a:t>To process Afghan refugee seekers in record time (weeks, not months)</a:t>
            </a:r>
          </a:p>
          <a:p>
            <a:pPr marL="742950" lvl="1" indent="-285750">
              <a:buFont typeface="Arial" panose="020B0604020202020204" pitchFamily="34" charset="0"/>
              <a:buChar char="•"/>
            </a:pPr>
            <a:r>
              <a:rPr lang="en-US" sz="1400" dirty="0">
                <a:latin typeface="Source Sans Pro" panose="020B0503030403020204" pitchFamily="34" charset="0"/>
                <a:ea typeface="Source Sans Pro" panose="020B0503030403020204" pitchFamily="34" charset="0"/>
              </a:rPr>
              <a:t>(Potentially) have non-Refugee officers conducting refugee interviews</a:t>
            </a:r>
          </a:p>
          <a:p>
            <a:pPr marL="742950" lvl="1" indent="-285750">
              <a:buFont typeface="Arial" panose="020B0604020202020204" pitchFamily="34" charset="0"/>
              <a:buChar char="•"/>
            </a:pPr>
            <a:r>
              <a:rPr lang="en-US" sz="1400" dirty="0">
                <a:latin typeface="Source Sans Pro" panose="020B0503030403020204" pitchFamily="34" charset="0"/>
                <a:ea typeface="Source Sans Pro" panose="020B0503030403020204" pitchFamily="34" charset="0"/>
              </a:rPr>
              <a:t>Make adjudication more real-time (non-paper based)</a:t>
            </a:r>
          </a:p>
          <a:p>
            <a:pPr lvl="0"/>
            <a:endParaRPr lang="en-US" sz="1400" b="1" dirty="0">
              <a:latin typeface="Source Sans Pro" panose="020B0503030403020204" pitchFamily="34" charset="0"/>
              <a:ea typeface="Source Sans Pro SemiBold" panose="020B0503030403020204" pitchFamily="34" charset="0"/>
            </a:endParaRPr>
          </a:p>
          <a:p>
            <a:pPr lvl="0"/>
            <a:r>
              <a:rPr lang="en-US" sz="1400" b="1" dirty="0">
                <a:latin typeface="Source Sans Pro" panose="020B0503030403020204" pitchFamily="34" charset="0"/>
                <a:ea typeface="Source Sans Pro SemiBold" panose="020B0503030403020204" pitchFamily="34" charset="0"/>
              </a:rPr>
              <a:t>User Needs</a:t>
            </a:r>
          </a:p>
          <a:p>
            <a:pPr marL="742950" lvl="1" indent="-285750">
              <a:buFont typeface="Arial" panose="020B0604020202020204" pitchFamily="34" charset="0"/>
              <a:buChar char="•"/>
            </a:pPr>
            <a:r>
              <a:rPr lang="en-US" sz="1400" dirty="0">
                <a:latin typeface="Source Sans Pro" panose="020B0503030403020204" pitchFamily="34" charset="0"/>
                <a:ea typeface="Source Sans Pro" panose="020B0503030403020204" pitchFamily="34" charset="0"/>
              </a:rPr>
              <a:t>To not lose their work, including in bad </a:t>
            </a:r>
            <a:r>
              <a:rPr lang="en-US" sz="1400" dirty="0" err="1">
                <a:latin typeface="Source Sans Pro" panose="020B0503030403020204" pitchFamily="34" charset="0"/>
                <a:ea typeface="Source Sans Pro" panose="020B0503030403020204" pitchFamily="34" charset="0"/>
              </a:rPr>
              <a:t>wifi</a:t>
            </a:r>
            <a:r>
              <a:rPr lang="en-US" sz="1400" dirty="0">
                <a:latin typeface="Source Sans Pro" panose="020B0503030403020204" pitchFamily="34" charset="0"/>
                <a:ea typeface="Source Sans Pro" panose="020B0503030403020204" pitchFamily="34" charset="0"/>
              </a:rPr>
              <a:t>/connectivity areas </a:t>
            </a:r>
          </a:p>
          <a:p>
            <a:pPr lvl="0"/>
            <a:endParaRPr lang="en-US" sz="1400" b="1" dirty="0">
              <a:latin typeface="Source Sans Pro" panose="020B0503030403020204" pitchFamily="34" charset="0"/>
              <a:ea typeface="Source Sans Pro SemiBold" panose="020B0503030403020204" pitchFamily="34" charset="0"/>
            </a:endParaRPr>
          </a:p>
          <a:p>
            <a:pPr lvl="0"/>
            <a:r>
              <a:rPr lang="en-US" sz="1400" b="1" dirty="0">
                <a:latin typeface="Source Sans Pro" panose="020B0503030403020204" pitchFamily="34" charset="0"/>
                <a:ea typeface="Source Sans Pro SemiBold" panose="020B0503030403020204" pitchFamily="34" charset="0"/>
              </a:rPr>
              <a:t>Tech Needs</a:t>
            </a:r>
          </a:p>
          <a:p>
            <a:pPr marL="742950" lvl="1" indent="-285750">
              <a:buFont typeface="Arial" panose="020B0604020202020204" pitchFamily="34" charset="0"/>
              <a:buChar char="•"/>
            </a:pPr>
            <a:r>
              <a:rPr lang="en-US" sz="1400" dirty="0">
                <a:latin typeface="Source Sans Pro" panose="020B0503030403020204" pitchFamily="34" charset="0"/>
                <a:ea typeface="Source Sans Pro"/>
              </a:rPr>
              <a:t>To save when not connected to the internet</a:t>
            </a:r>
          </a:p>
          <a:p>
            <a:pPr marL="742950" lvl="1" indent="-285750">
              <a:buFont typeface="Arial" panose="020B0604020202020204" pitchFamily="34" charset="0"/>
              <a:buChar char="•"/>
            </a:pPr>
            <a:r>
              <a:rPr lang="en-US" sz="1400" dirty="0">
                <a:latin typeface="Source Sans Pro" panose="020B0503030403020204" pitchFamily="34" charset="0"/>
              </a:rPr>
              <a:t>To save when connected to the internet</a:t>
            </a:r>
          </a:p>
        </p:txBody>
      </p:sp>
      <p:pic>
        <p:nvPicPr>
          <p:cNvPr id="4" name="Picture 3" descr="Screenshot of synthesized sticky notes">
            <a:extLst>
              <a:ext uri="{FF2B5EF4-FFF2-40B4-BE49-F238E27FC236}">
                <a16:creationId xmlns:a16="http://schemas.microsoft.com/office/drawing/2014/main" id="{FC6BC1E2-687E-2BC3-2577-61DBCE47DF7E}"/>
              </a:ext>
            </a:extLst>
          </p:cNvPr>
          <p:cNvPicPr>
            <a:picLocks noChangeAspect="1"/>
          </p:cNvPicPr>
          <p:nvPr/>
        </p:nvPicPr>
        <p:blipFill>
          <a:blip r:embed="rId2"/>
          <a:stretch>
            <a:fillRect/>
          </a:stretch>
        </p:blipFill>
        <p:spPr>
          <a:xfrm>
            <a:off x="6740713" y="2063579"/>
            <a:ext cx="4890239" cy="3029589"/>
          </a:xfrm>
          <a:prstGeom prst="rect">
            <a:avLst/>
          </a:prstGeom>
        </p:spPr>
      </p:pic>
      <p:sp>
        <p:nvSpPr>
          <p:cNvPr id="2" name="Slide Number Placeholder 1">
            <a:extLst>
              <a:ext uri="{FF2B5EF4-FFF2-40B4-BE49-F238E27FC236}">
                <a16:creationId xmlns:a16="http://schemas.microsoft.com/office/drawing/2014/main" id="{BFB36B30-A083-8B5B-8534-2A478E67D7A0}"/>
              </a:ext>
            </a:extLst>
          </p:cNvPr>
          <p:cNvSpPr>
            <a:spLocks noGrp="1"/>
          </p:cNvSpPr>
          <p:nvPr>
            <p:ph type="sldNum" sz="quarter" idx="4"/>
          </p:nvPr>
        </p:nvSpPr>
        <p:spPr/>
        <p:txBody>
          <a:bodyPr/>
          <a:lstStyle/>
          <a:p>
            <a:fld id="{A69EEC5E-96CE-EC42-B151-A0E1D1F23C5F}" type="slidenum">
              <a:rPr lang="en-US" smtClean="0"/>
              <a:t>38</a:t>
            </a:fld>
            <a:endParaRPr lang="en-US"/>
          </a:p>
        </p:txBody>
      </p:sp>
    </p:spTree>
    <p:extLst>
      <p:ext uri="{BB962C8B-B14F-4D97-AF65-F5344CB8AC3E}">
        <p14:creationId xmlns:p14="http://schemas.microsoft.com/office/powerpoint/2010/main" val="94398742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6BAF39-42B8-874B-8CC2-5C3D15AEB837}"/>
              </a:ext>
            </a:extLst>
          </p:cNvPr>
          <p:cNvSpPr>
            <a:spLocks noGrp="1"/>
          </p:cNvSpPr>
          <p:nvPr>
            <p:ph type="title"/>
          </p:nvPr>
        </p:nvSpPr>
        <p:spPr/>
        <p:txBody>
          <a:bodyPr/>
          <a:lstStyle/>
          <a:p>
            <a:r>
              <a:rPr lang="en-US" dirty="0"/>
              <a:t>Refugee Solutioning</a:t>
            </a:r>
          </a:p>
        </p:txBody>
      </p:sp>
      <p:sp>
        <p:nvSpPr>
          <p:cNvPr id="3" name="Slide Number Placeholder 2">
            <a:extLst>
              <a:ext uri="{FF2B5EF4-FFF2-40B4-BE49-F238E27FC236}">
                <a16:creationId xmlns:a16="http://schemas.microsoft.com/office/drawing/2014/main" id="{A569931B-BDBA-2600-9A51-39B61E01255D}"/>
              </a:ext>
            </a:extLst>
          </p:cNvPr>
          <p:cNvSpPr>
            <a:spLocks noGrp="1"/>
          </p:cNvSpPr>
          <p:nvPr>
            <p:ph type="sldNum" sz="quarter" idx="4"/>
          </p:nvPr>
        </p:nvSpPr>
        <p:spPr/>
        <p:txBody>
          <a:bodyPr/>
          <a:lstStyle/>
          <a:p>
            <a:fld id="{A69EEC5E-96CE-EC42-B151-A0E1D1F23C5F}" type="slidenum">
              <a:rPr lang="en-US" smtClean="0"/>
              <a:t>39</a:t>
            </a:fld>
            <a:endParaRPr lang="en-US"/>
          </a:p>
        </p:txBody>
      </p:sp>
    </p:spTree>
    <p:extLst>
      <p:ext uri="{BB962C8B-B14F-4D97-AF65-F5344CB8AC3E}">
        <p14:creationId xmlns:p14="http://schemas.microsoft.com/office/powerpoint/2010/main" val="17262243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FE1FB74-9710-21E8-4F5E-545AB10DF878}"/>
              </a:ext>
            </a:extLst>
          </p:cNvPr>
          <p:cNvSpPr>
            <a:spLocks noGrp="1"/>
          </p:cNvSpPr>
          <p:nvPr>
            <p:ph type="title" idx="4294967295"/>
          </p:nvPr>
        </p:nvSpPr>
        <p:spPr>
          <a:xfrm>
            <a:off x="332281" y="474415"/>
            <a:ext cx="11527435" cy="1325563"/>
          </a:xfrm>
        </p:spPr>
        <p:txBody>
          <a:bodyPr>
            <a:normAutofit/>
          </a:bodyPr>
          <a:lstStyle/>
          <a:p>
            <a:r>
              <a:rPr lang="en-US" sz="3600" dirty="0"/>
              <a:t>Interview Times &amp; GINA Completions by Officer</a:t>
            </a:r>
          </a:p>
        </p:txBody>
      </p:sp>
      <p:pic>
        <p:nvPicPr>
          <p:cNvPr id="3" name="Picture 2" descr="Chart, bar chart&#10;&#10;1% of interviews are less than 30 minutes&#10;0% of interviews are 30-60 minutes&#10;21% of interviews are 1-2 hours&#10;45% of interview are 2-3 hours&#10;26% of interviews are 3-4 hours&#10;7% of interviews are 4+ hours">
            <a:extLst>
              <a:ext uri="{FF2B5EF4-FFF2-40B4-BE49-F238E27FC236}">
                <a16:creationId xmlns:a16="http://schemas.microsoft.com/office/drawing/2014/main" id="{92C2D6FB-261D-622F-D6D8-584150B1B8EC}"/>
              </a:ext>
            </a:extLst>
          </p:cNvPr>
          <p:cNvPicPr>
            <a:picLocks noChangeAspect="1"/>
          </p:cNvPicPr>
          <p:nvPr/>
        </p:nvPicPr>
        <p:blipFill rotWithShape="1">
          <a:blip r:embed="rId3"/>
          <a:srcRect t="20278"/>
          <a:stretch/>
        </p:blipFill>
        <p:spPr>
          <a:xfrm>
            <a:off x="332282" y="2169458"/>
            <a:ext cx="11527436" cy="2933101"/>
          </a:xfrm>
          <a:prstGeom prst="rect">
            <a:avLst/>
          </a:prstGeom>
        </p:spPr>
      </p:pic>
      <p:sp>
        <p:nvSpPr>
          <p:cNvPr id="4" name="Slide Number Placeholder 3">
            <a:extLst>
              <a:ext uri="{FF2B5EF4-FFF2-40B4-BE49-F238E27FC236}">
                <a16:creationId xmlns:a16="http://schemas.microsoft.com/office/drawing/2014/main" id="{EB96B4A0-A873-ACE6-C12F-4222E934CEE9}"/>
              </a:ext>
            </a:extLst>
          </p:cNvPr>
          <p:cNvSpPr>
            <a:spLocks noGrp="1"/>
          </p:cNvSpPr>
          <p:nvPr>
            <p:ph type="sldNum" sz="quarter" idx="4"/>
          </p:nvPr>
        </p:nvSpPr>
        <p:spPr/>
        <p:txBody>
          <a:bodyPr/>
          <a:lstStyle/>
          <a:p>
            <a:fld id="{A69EEC5E-96CE-EC42-B151-A0E1D1F23C5F}" type="slidenum">
              <a:rPr lang="en-US" smtClean="0"/>
              <a:t>4</a:t>
            </a:fld>
            <a:endParaRPr lang="en-US"/>
          </a:p>
        </p:txBody>
      </p:sp>
    </p:spTree>
    <p:extLst>
      <p:ext uri="{BB962C8B-B14F-4D97-AF65-F5344CB8AC3E}">
        <p14:creationId xmlns:p14="http://schemas.microsoft.com/office/powerpoint/2010/main" val="103436569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A64BCBB-A607-5770-5A35-26915153EAB7}"/>
              </a:ext>
            </a:extLst>
          </p:cNvPr>
          <p:cNvSpPr>
            <a:spLocks noGrp="1"/>
          </p:cNvSpPr>
          <p:nvPr>
            <p:ph type="title"/>
          </p:nvPr>
        </p:nvSpPr>
        <p:spPr/>
        <p:txBody>
          <a:bodyPr>
            <a:normAutofit/>
          </a:bodyPr>
          <a:lstStyle/>
          <a:p>
            <a:r>
              <a:rPr lang="en-US" dirty="0"/>
              <a:t>Refugee Outcomes</a:t>
            </a:r>
          </a:p>
        </p:txBody>
      </p:sp>
      <p:sp>
        <p:nvSpPr>
          <p:cNvPr id="7" name="Content Placeholder 1">
            <a:extLst>
              <a:ext uri="{FF2B5EF4-FFF2-40B4-BE49-F238E27FC236}">
                <a16:creationId xmlns:a16="http://schemas.microsoft.com/office/drawing/2014/main" id="{C0524CF1-D23C-86A5-37F4-AF2906DA8DAF}"/>
              </a:ext>
            </a:extLst>
          </p:cNvPr>
          <p:cNvSpPr>
            <a:spLocks noGrp="1"/>
          </p:cNvSpPr>
          <p:nvPr>
            <p:ph idx="1"/>
          </p:nvPr>
        </p:nvSpPr>
        <p:spPr>
          <a:xfrm>
            <a:off x="3412366" y="1856397"/>
            <a:ext cx="5367260" cy="4773085"/>
          </a:xfrm>
        </p:spPr>
        <p:txBody>
          <a:bodyPr anchor="ctr">
            <a:noAutofit/>
          </a:bodyPr>
          <a:lstStyle/>
          <a:p>
            <a:pPr marL="0" lvl="0" indent="0">
              <a:buNone/>
            </a:pPr>
            <a:r>
              <a:rPr lang="en-US" dirty="0"/>
              <a:t>Officers don’t lose work offline</a:t>
            </a:r>
          </a:p>
          <a:p>
            <a:pPr marL="0" lvl="0" indent="0">
              <a:buNone/>
            </a:pPr>
            <a:endParaRPr lang="en-US" dirty="0"/>
          </a:p>
          <a:p>
            <a:pPr marL="0" lvl="0" indent="0">
              <a:buNone/>
            </a:pPr>
            <a:r>
              <a:rPr lang="en-US" dirty="0"/>
              <a:t>Refugee Officers complete assessment in GINA</a:t>
            </a:r>
          </a:p>
        </p:txBody>
      </p:sp>
      <p:sp>
        <p:nvSpPr>
          <p:cNvPr id="2" name="Slide Number Placeholder 1">
            <a:extLst>
              <a:ext uri="{FF2B5EF4-FFF2-40B4-BE49-F238E27FC236}">
                <a16:creationId xmlns:a16="http://schemas.microsoft.com/office/drawing/2014/main" id="{DF4E2342-5CDD-4907-F42F-97ACD7EA201C}"/>
              </a:ext>
            </a:extLst>
          </p:cNvPr>
          <p:cNvSpPr>
            <a:spLocks noGrp="1"/>
          </p:cNvSpPr>
          <p:nvPr>
            <p:ph type="sldNum" sz="quarter" idx="4"/>
          </p:nvPr>
        </p:nvSpPr>
        <p:spPr/>
        <p:txBody>
          <a:bodyPr/>
          <a:lstStyle/>
          <a:p>
            <a:fld id="{A69EEC5E-96CE-EC42-B151-A0E1D1F23C5F}" type="slidenum">
              <a:rPr lang="en-US" smtClean="0"/>
              <a:t>40</a:t>
            </a:fld>
            <a:endParaRPr lang="en-US"/>
          </a:p>
        </p:txBody>
      </p:sp>
    </p:spTree>
    <p:extLst>
      <p:ext uri="{BB962C8B-B14F-4D97-AF65-F5344CB8AC3E}">
        <p14:creationId xmlns:p14="http://schemas.microsoft.com/office/powerpoint/2010/main" val="60101321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7CE3735-4A65-8FBA-190F-693C411CCB34}"/>
              </a:ext>
            </a:extLst>
          </p:cNvPr>
          <p:cNvSpPr>
            <a:spLocks noGrp="1"/>
          </p:cNvSpPr>
          <p:nvPr>
            <p:ph type="title"/>
          </p:nvPr>
        </p:nvSpPr>
        <p:spPr/>
        <p:txBody>
          <a:bodyPr>
            <a:normAutofit/>
          </a:bodyPr>
          <a:lstStyle/>
          <a:p>
            <a:r>
              <a:rPr lang="en-US" sz="3600" dirty="0"/>
              <a:t>Officers don’t lose work offline</a:t>
            </a:r>
          </a:p>
        </p:txBody>
      </p:sp>
      <p:sp>
        <p:nvSpPr>
          <p:cNvPr id="4" name="Text Placeholder 3">
            <a:extLst>
              <a:ext uri="{FF2B5EF4-FFF2-40B4-BE49-F238E27FC236}">
                <a16:creationId xmlns:a16="http://schemas.microsoft.com/office/drawing/2014/main" id="{8192EB2E-E165-254E-AEA9-03F2987D81EE}"/>
              </a:ext>
            </a:extLst>
          </p:cNvPr>
          <p:cNvSpPr>
            <a:spLocks noGrp="1"/>
          </p:cNvSpPr>
          <p:nvPr>
            <p:ph type="body" idx="11"/>
          </p:nvPr>
        </p:nvSpPr>
        <p:spPr/>
        <p:txBody>
          <a:bodyPr/>
          <a:lstStyle/>
          <a:p>
            <a:r>
              <a:rPr lang="en-US" dirty="0"/>
              <a:t>Now</a:t>
            </a:r>
          </a:p>
        </p:txBody>
      </p:sp>
      <p:sp>
        <p:nvSpPr>
          <p:cNvPr id="2" name="Content Placeholder 1">
            <a:extLst>
              <a:ext uri="{FF2B5EF4-FFF2-40B4-BE49-F238E27FC236}">
                <a16:creationId xmlns:a16="http://schemas.microsoft.com/office/drawing/2014/main" id="{37FF5355-C633-AC41-969F-D8E7D6D1B397}"/>
              </a:ext>
            </a:extLst>
          </p:cNvPr>
          <p:cNvSpPr>
            <a:spLocks noGrp="1"/>
          </p:cNvSpPr>
          <p:nvPr>
            <p:ph idx="1"/>
          </p:nvPr>
        </p:nvSpPr>
        <p:spPr/>
        <p:txBody>
          <a:bodyPr/>
          <a:lstStyle/>
          <a:p>
            <a:r>
              <a:rPr lang="en-US" dirty="0"/>
              <a:t>Save a local copy in browser</a:t>
            </a:r>
          </a:p>
          <a:p>
            <a:r>
              <a:rPr lang="en-US" dirty="0"/>
              <a:t>Saves to cloud when you come back online</a:t>
            </a:r>
          </a:p>
          <a:p>
            <a:r>
              <a:rPr lang="en-US" dirty="0"/>
              <a:t>Only one editor at a time</a:t>
            </a:r>
          </a:p>
          <a:p>
            <a:endParaRPr lang="en-US" dirty="0"/>
          </a:p>
        </p:txBody>
      </p:sp>
      <p:sp>
        <p:nvSpPr>
          <p:cNvPr id="5" name="Text Placeholder 4">
            <a:extLst>
              <a:ext uri="{FF2B5EF4-FFF2-40B4-BE49-F238E27FC236}">
                <a16:creationId xmlns:a16="http://schemas.microsoft.com/office/drawing/2014/main" id="{A482BEBE-6446-5247-9182-DE83AD27A286}"/>
              </a:ext>
            </a:extLst>
          </p:cNvPr>
          <p:cNvSpPr>
            <a:spLocks noGrp="1"/>
          </p:cNvSpPr>
          <p:nvPr>
            <p:ph type="body" idx="13"/>
          </p:nvPr>
        </p:nvSpPr>
        <p:spPr/>
        <p:txBody>
          <a:bodyPr/>
          <a:lstStyle/>
          <a:p>
            <a:r>
              <a:rPr lang="en-US" dirty="0"/>
              <a:t>Later</a:t>
            </a:r>
          </a:p>
        </p:txBody>
      </p:sp>
      <p:sp>
        <p:nvSpPr>
          <p:cNvPr id="3" name="Content Placeholder 2">
            <a:extLst>
              <a:ext uri="{FF2B5EF4-FFF2-40B4-BE49-F238E27FC236}">
                <a16:creationId xmlns:a16="http://schemas.microsoft.com/office/drawing/2014/main" id="{302E1C7C-5DB5-3E4A-A7D6-15CCD2116395}"/>
              </a:ext>
            </a:extLst>
          </p:cNvPr>
          <p:cNvSpPr>
            <a:spLocks noGrp="1"/>
          </p:cNvSpPr>
          <p:nvPr>
            <p:ph idx="12"/>
          </p:nvPr>
        </p:nvSpPr>
        <p:spPr/>
        <p:txBody>
          <a:bodyPr/>
          <a:lstStyle/>
          <a:p>
            <a:r>
              <a:rPr lang="en-US" dirty="0"/>
              <a:t>Desktop app?</a:t>
            </a:r>
          </a:p>
          <a:p>
            <a:r>
              <a:rPr lang="en-US" dirty="0"/>
              <a:t>Way to extract local copies?</a:t>
            </a:r>
          </a:p>
          <a:p>
            <a:endParaRPr lang="en-US" dirty="0"/>
          </a:p>
          <a:p>
            <a:endParaRPr lang="en-US" dirty="0"/>
          </a:p>
        </p:txBody>
      </p:sp>
      <p:sp>
        <p:nvSpPr>
          <p:cNvPr id="7" name="Slide Number Placeholder 6">
            <a:extLst>
              <a:ext uri="{FF2B5EF4-FFF2-40B4-BE49-F238E27FC236}">
                <a16:creationId xmlns:a16="http://schemas.microsoft.com/office/drawing/2014/main" id="{CB1113E3-07A8-61B6-2123-CB7F1E7D8C3A}"/>
              </a:ext>
            </a:extLst>
          </p:cNvPr>
          <p:cNvSpPr>
            <a:spLocks noGrp="1"/>
          </p:cNvSpPr>
          <p:nvPr>
            <p:ph type="sldNum" sz="quarter" idx="4"/>
          </p:nvPr>
        </p:nvSpPr>
        <p:spPr/>
        <p:txBody>
          <a:bodyPr/>
          <a:lstStyle/>
          <a:p>
            <a:fld id="{A69EEC5E-96CE-EC42-B151-A0E1D1F23C5F}" type="slidenum">
              <a:rPr lang="en-US" smtClean="0"/>
              <a:t>41</a:t>
            </a:fld>
            <a:endParaRPr lang="en-US"/>
          </a:p>
        </p:txBody>
      </p:sp>
    </p:spTree>
    <p:extLst>
      <p:ext uri="{BB962C8B-B14F-4D97-AF65-F5344CB8AC3E}">
        <p14:creationId xmlns:p14="http://schemas.microsoft.com/office/powerpoint/2010/main" val="350019620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67BF33-DA20-FBA5-C04C-87D5C374F561}"/>
              </a:ext>
            </a:extLst>
          </p:cNvPr>
          <p:cNvSpPr>
            <a:spLocks noGrp="1"/>
          </p:cNvSpPr>
          <p:nvPr>
            <p:ph type="title"/>
          </p:nvPr>
        </p:nvSpPr>
        <p:spPr/>
        <p:txBody>
          <a:bodyPr/>
          <a:lstStyle/>
          <a:p>
            <a:r>
              <a:rPr lang="en-US" dirty="0"/>
              <a:t>Results</a:t>
            </a:r>
          </a:p>
        </p:txBody>
      </p:sp>
      <p:sp>
        <p:nvSpPr>
          <p:cNvPr id="3" name="Content Placeholder 2">
            <a:extLst>
              <a:ext uri="{FF2B5EF4-FFF2-40B4-BE49-F238E27FC236}">
                <a16:creationId xmlns:a16="http://schemas.microsoft.com/office/drawing/2014/main" id="{300A6A7F-6AD7-9CF5-0CF2-47AD8B2A7C2E}"/>
              </a:ext>
            </a:extLst>
          </p:cNvPr>
          <p:cNvSpPr>
            <a:spLocks noGrp="1"/>
          </p:cNvSpPr>
          <p:nvPr>
            <p:ph idx="1"/>
          </p:nvPr>
        </p:nvSpPr>
        <p:spPr/>
        <p:txBody>
          <a:bodyPr>
            <a:normAutofit fontScale="92500" lnSpcReduction="20000"/>
          </a:bodyPr>
          <a:lstStyle/>
          <a:p>
            <a:r>
              <a:rPr lang="en-US" dirty="0"/>
              <a:t>“At least twice last month my laptop froze and I had to restart. Thanks to GINA, I didn't lose any of the notes.” – Asylum Officer</a:t>
            </a:r>
          </a:p>
          <a:p>
            <a:endParaRPr lang="en-US" dirty="0"/>
          </a:p>
          <a:p>
            <a:r>
              <a:rPr lang="en-US" dirty="0"/>
              <a:t>“I was once taking notes on the Global notes tool and our whole office lost internet and not only did my notes not disappear but they saved the notes I made after we lost internet” – Asylum Officer</a:t>
            </a:r>
          </a:p>
          <a:p>
            <a:endParaRPr lang="en-US" dirty="0"/>
          </a:p>
          <a:p>
            <a:r>
              <a:rPr lang="en-US" dirty="0"/>
              <a:t>0 interview notes losses from Refugee Interviews</a:t>
            </a:r>
          </a:p>
        </p:txBody>
      </p:sp>
      <p:sp>
        <p:nvSpPr>
          <p:cNvPr id="4" name="Slide Number Placeholder 3">
            <a:extLst>
              <a:ext uri="{FF2B5EF4-FFF2-40B4-BE49-F238E27FC236}">
                <a16:creationId xmlns:a16="http://schemas.microsoft.com/office/drawing/2014/main" id="{DC560A07-F7DA-F8FA-3737-6F3777423C0C}"/>
              </a:ext>
            </a:extLst>
          </p:cNvPr>
          <p:cNvSpPr>
            <a:spLocks noGrp="1"/>
          </p:cNvSpPr>
          <p:nvPr>
            <p:ph type="sldNum" sz="quarter" idx="4"/>
          </p:nvPr>
        </p:nvSpPr>
        <p:spPr/>
        <p:txBody>
          <a:bodyPr/>
          <a:lstStyle/>
          <a:p>
            <a:fld id="{A69EEC5E-96CE-EC42-B151-A0E1D1F23C5F}" type="slidenum">
              <a:rPr lang="en-US" smtClean="0"/>
              <a:t>42</a:t>
            </a:fld>
            <a:endParaRPr lang="en-US"/>
          </a:p>
        </p:txBody>
      </p:sp>
    </p:spTree>
    <p:extLst>
      <p:ext uri="{BB962C8B-B14F-4D97-AF65-F5344CB8AC3E}">
        <p14:creationId xmlns:p14="http://schemas.microsoft.com/office/powerpoint/2010/main" val="295498978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7CE3735-4A65-8FBA-190F-693C411CCB34}"/>
              </a:ext>
            </a:extLst>
          </p:cNvPr>
          <p:cNvSpPr>
            <a:spLocks noGrp="1"/>
          </p:cNvSpPr>
          <p:nvPr>
            <p:ph type="title"/>
          </p:nvPr>
        </p:nvSpPr>
        <p:spPr/>
        <p:txBody>
          <a:bodyPr>
            <a:normAutofit/>
          </a:bodyPr>
          <a:lstStyle/>
          <a:p>
            <a:r>
              <a:rPr lang="en-US" sz="3600" dirty="0"/>
              <a:t>ROs complete assessment in GINA</a:t>
            </a:r>
          </a:p>
        </p:txBody>
      </p:sp>
      <p:sp>
        <p:nvSpPr>
          <p:cNvPr id="4" name="Text Placeholder 3">
            <a:extLst>
              <a:ext uri="{FF2B5EF4-FFF2-40B4-BE49-F238E27FC236}">
                <a16:creationId xmlns:a16="http://schemas.microsoft.com/office/drawing/2014/main" id="{8192EB2E-E165-254E-AEA9-03F2987D81EE}"/>
              </a:ext>
            </a:extLst>
          </p:cNvPr>
          <p:cNvSpPr>
            <a:spLocks noGrp="1"/>
          </p:cNvSpPr>
          <p:nvPr>
            <p:ph type="body" idx="11"/>
          </p:nvPr>
        </p:nvSpPr>
        <p:spPr/>
        <p:txBody>
          <a:bodyPr/>
          <a:lstStyle/>
          <a:p>
            <a:r>
              <a:rPr lang="en-US" dirty="0"/>
              <a:t>Research</a:t>
            </a:r>
          </a:p>
        </p:txBody>
      </p:sp>
      <p:sp>
        <p:nvSpPr>
          <p:cNvPr id="2" name="Content Placeholder 1">
            <a:extLst>
              <a:ext uri="{FF2B5EF4-FFF2-40B4-BE49-F238E27FC236}">
                <a16:creationId xmlns:a16="http://schemas.microsoft.com/office/drawing/2014/main" id="{37FF5355-C633-AC41-969F-D8E7D6D1B397}"/>
              </a:ext>
            </a:extLst>
          </p:cNvPr>
          <p:cNvSpPr>
            <a:spLocks noGrp="1"/>
          </p:cNvSpPr>
          <p:nvPr>
            <p:ph idx="1"/>
          </p:nvPr>
        </p:nvSpPr>
        <p:spPr/>
        <p:txBody>
          <a:bodyPr>
            <a:normAutofit lnSpcReduction="10000"/>
          </a:bodyPr>
          <a:lstStyle/>
          <a:p>
            <a:r>
              <a:rPr lang="en-US" dirty="0"/>
              <a:t>In user testing</a:t>
            </a:r>
          </a:p>
          <a:p>
            <a:r>
              <a:rPr lang="en-US" dirty="0"/>
              <a:t>“Officers are not going to like having to complete their interview notes in this system, they are used to having their interview and assessment in the same document” – Training Refugee Officer</a:t>
            </a:r>
          </a:p>
          <a:p>
            <a:endParaRPr lang="en-US" dirty="0"/>
          </a:p>
        </p:txBody>
      </p:sp>
      <p:sp>
        <p:nvSpPr>
          <p:cNvPr id="5" name="Text Placeholder 4">
            <a:extLst>
              <a:ext uri="{FF2B5EF4-FFF2-40B4-BE49-F238E27FC236}">
                <a16:creationId xmlns:a16="http://schemas.microsoft.com/office/drawing/2014/main" id="{A482BEBE-6446-5247-9182-DE83AD27A286}"/>
              </a:ext>
            </a:extLst>
          </p:cNvPr>
          <p:cNvSpPr>
            <a:spLocks noGrp="1"/>
          </p:cNvSpPr>
          <p:nvPr>
            <p:ph type="body" idx="13"/>
          </p:nvPr>
        </p:nvSpPr>
        <p:spPr/>
        <p:txBody>
          <a:bodyPr/>
          <a:lstStyle/>
          <a:p>
            <a:r>
              <a:rPr lang="en-US" dirty="0"/>
              <a:t>Idea </a:t>
            </a:r>
          </a:p>
        </p:txBody>
      </p:sp>
      <p:pic>
        <p:nvPicPr>
          <p:cNvPr id="8" name="Graphic 7" descr="Lights On with solid fill">
            <a:extLst>
              <a:ext uri="{FF2B5EF4-FFF2-40B4-BE49-F238E27FC236}">
                <a16:creationId xmlns:a16="http://schemas.microsoft.com/office/drawing/2014/main" id="{8019898F-4A6F-68C8-9187-5B416140BA5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090718" y="1635919"/>
            <a:ext cx="914400" cy="914400"/>
          </a:xfrm>
          <a:prstGeom prst="rect">
            <a:avLst/>
          </a:prstGeom>
        </p:spPr>
      </p:pic>
      <p:sp>
        <p:nvSpPr>
          <p:cNvPr id="3" name="Content Placeholder 2">
            <a:extLst>
              <a:ext uri="{FF2B5EF4-FFF2-40B4-BE49-F238E27FC236}">
                <a16:creationId xmlns:a16="http://schemas.microsoft.com/office/drawing/2014/main" id="{302E1C7C-5DB5-3E4A-A7D6-15CCD2116395}"/>
              </a:ext>
            </a:extLst>
          </p:cNvPr>
          <p:cNvSpPr>
            <a:spLocks noGrp="1"/>
          </p:cNvSpPr>
          <p:nvPr>
            <p:ph idx="12"/>
          </p:nvPr>
        </p:nvSpPr>
        <p:spPr/>
        <p:txBody>
          <a:bodyPr/>
          <a:lstStyle/>
          <a:p>
            <a:r>
              <a:rPr lang="en-US" dirty="0"/>
              <a:t>Interview notes and assessment combined</a:t>
            </a:r>
          </a:p>
          <a:p>
            <a:r>
              <a:rPr lang="en-US" dirty="0"/>
              <a:t>Use this tool that can create procedure cards!</a:t>
            </a:r>
          </a:p>
          <a:p>
            <a:endParaRPr lang="en-US" dirty="0"/>
          </a:p>
          <a:p>
            <a:endParaRPr lang="en-US" dirty="0"/>
          </a:p>
        </p:txBody>
      </p:sp>
      <p:sp>
        <p:nvSpPr>
          <p:cNvPr id="7" name="Slide Number Placeholder 6">
            <a:extLst>
              <a:ext uri="{FF2B5EF4-FFF2-40B4-BE49-F238E27FC236}">
                <a16:creationId xmlns:a16="http://schemas.microsoft.com/office/drawing/2014/main" id="{E43AD0B0-E3C6-2720-2B3B-FAA49C75DA24}"/>
              </a:ext>
            </a:extLst>
          </p:cNvPr>
          <p:cNvSpPr>
            <a:spLocks noGrp="1"/>
          </p:cNvSpPr>
          <p:nvPr>
            <p:ph type="sldNum" sz="quarter" idx="4"/>
          </p:nvPr>
        </p:nvSpPr>
        <p:spPr/>
        <p:txBody>
          <a:bodyPr/>
          <a:lstStyle/>
          <a:p>
            <a:fld id="{A69EEC5E-96CE-EC42-B151-A0E1D1F23C5F}" type="slidenum">
              <a:rPr lang="en-US" smtClean="0"/>
              <a:t>43</a:t>
            </a:fld>
            <a:endParaRPr lang="en-US"/>
          </a:p>
        </p:txBody>
      </p:sp>
    </p:spTree>
    <p:extLst>
      <p:ext uri="{BB962C8B-B14F-4D97-AF65-F5344CB8AC3E}">
        <p14:creationId xmlns:p14="http://schemas.microsoft.com/office/powerpoint/2010/main" val="320475314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7BBE53F-FA2A-06B6-6035-39A79597607F}"/>
              </a:ext>
            </a:extLst>
          </p:cNvPr>
          <p:cNvSpPr>
            <a:spLocks noGrp="1"/>
          </p:cNvSpPr>
          <p:nvPr>
            <p:ph type="title"/>
          </p:nvPr>
        </p:nvSpPr>
        <p:spPr/>
        <p:txBody>
          <a:bodyPr>
            <a:normAutofit/>
          </a:bodyPr>
          <a:lstStyle/>
          <a:p>
            <a:r>
              <a:rPr lang="en-US" sz="3600" dirty="0"/>
              <a:t>On the ground!</a:t>
            </a:r>
          </a:p>
        </p:txBody>
      </p:sp>
      <p:sp>
        <p:nvSpPr>
          <p:cNvPr id="4" name="Text Placeholder 3">
            <a:extLst>
              <a:ext uri="{FF2B5EF4-FFF2-40B4-BE49-F238E27FC236}">
                <a16:creationId xmlns:a16="http://schemas.microsoft.com/office/drawing/2014/main" id="{94E41945-BD7D-47B7-E5B6-10F8BB7DE1E2}"/>
              </a:ext>
            </a:extLst>
          </p:cNvPr>
          <p:cNvSpPr>
            <a:spLocks noGrp="1"/>
          </p:cNvSpPr>
          <p:nvPr>
            <p:ph type="body" idx="11"/>
          </p:nvPr>
        </p:nvSpPr>
        <p:spPr/>
        <p:txBody>
          <a:bodyPr/>
          <a:lstStyle/>
          <a:p>
            <a:r>
              <a:rPr lang="en-US" dirty="0"/>
              <a:t>Taylor went to Africa</a:t>
            </a:r>
          </a:p>
        </p:txBody>
      </p:sp>
      <p:pic>
        <p:nvPicPr>
          <p:cNvPr id="10" name="Content Placeholder 9" descr="Antelope and water buffalo in Uganda">
            <a:extLst>
              <a:ext uri="{FF2B5EF4-FFF2-40B4-BE49-F238E27FC236}">
                <a16:creationId xmlns:a16="http://schemas.microsoft.com/office/drawing/2014/main" id="{47434728-B420-C316-5BE4-319A93BD0A2B}"/>
              </a:ext>
            </a:extLst>
          </p:cNvPr>
          <p:cNvPicPr>
            <a:picLocks noGrp="1" noChangeAspect="1"/>
          </p:cNvPicPr>
          <p:nvPr>
            <p:ph idx="1"/>
          </p:nvPr>
        </p:nvPicPr>
        <p:blipFill>
          <a:blip r:embed="rId3"/>
          <a:stretch>
            <a:fillRect/>
          </a:stretch>
        </p:blipFill>
        <p:spPr>
          <a:xfrm>
            <a:off x="1232694" y="2527300"/>
            <a:ext cx="4311650" cy="3233738"/>
          </a:xfrm>
        </p:spPr>
      </p:pic>
      <p:sp>
        <p:nvSpPr>
          <p:cNvPr id="6" name="Text Placeholder 5">
            <a:extLst>
              <a:ext uri="{FF2B5EF4-FFF2-40B4-BE49-F238E27FC236}">
                <a16:creationId xmlns:a16="http://schemas.microsoft.com/office/drawing/2014/main" id="{C366DF79-DA2E-F707-FB2C-956AB1D5E581}"/>
              </a:ext>
            </a:extLst>
          </p:cNvPr>
          <p:cNvSpPr>
            <a:spLocks noGrp="1"/>
          </p:cNvSpPr>
          <p:nvPr>
            <p:ph type="body" idx="13"/>
          </p:nvPr>
        </p:nvSpPr>
        <p:spPr/>
        <p:txBody>
          <a:bodyPr/>
          <a:lstStyle/>
          <a:p>
            <a:r>
              <a:rPr lang="en-US" dirty="0"/>
              <a:t>Maggie went to Qatar</a:t>
            </a:r>
          </a:p>
        </p:txBody>
      </p:sp>
      <p:pic>
        <p:nvPicPr>
          <p:cNvPr id="8" name="Content Placeholder 7" descr="A selfie of Maggie in front of a sign that says &quot;Camp As Sayliyah, Qatar&quot;">
            <a:extLst>
              <a:ext uri="{FF2B5EF4-FFF2-40B4-BE49-F238E27FC236}">
                <a16:creationId xmlns:a16="http://schemas.microsoft.com/office/drawing/2014/main" id="{DAE51FD9-90F3-EC8A-47DF-1EB91B45A579}"/>
              </a:ext>
            </a:extLst>
          </p:cNvPr>
          <p:cNvPicPr>
            <a:picLocks noGrp="1" noChangeAspect="1"/>
          </p:cNvPicPr>
          <p:nvPr>
            <p:ph idx="12"/>
          </p:nvPr>
        </p:nvPicPr>
        <p:blipFill>
          <a:blip r:embed="rId4"/>
          <a:stretch>
            <a:fillRect/>
          </a:stretch>
        </p:blipFill>
        <p:spPr>
          <a:xfrm>
            <a:off x="6849269" y="2527300"/>
            <a:ext cx="4311650" cy="3233738"/>
          </a:xfrm>
        </p:spPr>
      </p:pic>
      <p:sp>
        <p:nvSpPr>
          <p:cNvPr id="2" name="Slide Number Placeholder 1">
            <a:extLst>
              <a:ext uri="{FF2B5EF4-FFF2-40B4-BE49-F238E27FC236}">
                <a16:creationId xmlns:a16="http://schemas.microsoft.com/office/drawing/2014/main" id="{14045061-B2AF-501A-6F63-4A3AC66AB34B}"/>
              </a:ext>
            </a:extLst>
          </p:cNvPr>
          <p:cNvSpPr>
            <a:spLocks noGrp="1"/>
          </p:cNvSpPr>
          <p:nvPr>
            <p:ph type="sldNum" sz="quarter" idx="4"/>
          </p:nvPr>
        </p:nvSpPr>
        <p:spPr/>
        <p:txBody>
          <a:bodyPr/>
          <a:lstStyle/>
          <a:p>
            <a:fld id="{A69EEC5E-96CE-EC42-B151-A0E1D1F23C5F}" type="slidenum">
              <a:rPr lang="en-US" smtClean="0"/>
              <a:t>44</a:t>
            </a:fld>
            <a:endParaRPr lang="en-US"/>
          </a:p>
        </p:txBody>
      </p:sp>
    </p:spTree>
    <p:extLst>
      <p:ext uri="{BB962C8B-B14F-4D97-AF65-F5344CB8AC3E}">
        <p14:creationId xmlns:p14="http://schemas.microsoft.com/office/powerpoint/2010/main" val="413857784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31F0A58-9632-FE93-324B-2ACF918D5BF0}"/>
              </a:ext>
            </a:extLst>
          </p:cNvPr>
          <p:cNvSpPr>
            <a:spLocks noGrp="1"/>
          </p:cNvSpPr>
          <p:nvPr>
            <p:ph type="title"/>
          </p:nvPr>
        </p:nvSpPr>
        <p:spPr/>
        <p:txBody>
          <a:bodyPr>
            <a:normAutofit/>
          </a:bodyPr>
          <a:lstStyle/>
          <a:p>
            <a:r>
              <a:rPr lang="en-US" sz="3600" dirty="0"/>
              <a:t>ROs complete assessment in GINA</a:t>
            </a:r>
          </a:p>
        </p:txBody>
      </p:sp>
      <p:sp>
        <p:nvSpPr>
          <p:cNvPr id="4" name="Text Placeholder 3">
            <a:extLst>
              <a:ext uri="{FF2B5EF4-FFF2-40B4-BE49-F238E27FC236}">
                <a16:creationId xmlns:a16="http://schemas.microsoft.com/office/drawing/2014/main" id="{41BF46BE-DDD4-1554-500F-6E7BA6D224EA}"/>
              </a:ext>
            </a:extLst>
          </p:cNvPr>
          <p:cNvSpPr>
            <a:spLocks noGrp="1"/>
          </p:cNvSpPr>
          <p:nvPr>
            <p:ph type="body" idx="11"/>
          </p:nvPr>
        </p:nvSpPr>
        <p:spPr/>
        <p:txBody>
          <a:bodyPr/>
          <a:lstStyle/>
          <a:p>
            <a:r>
              <a:rPr lang="en-US" dirty="0"/>
              <a:t>Word</a:t>
            </a:r>
          </a:p>
        </p:txBody>
      </p:sp>
      <p:pic>
        <p:nvPicPr>
          <p:cNvPr id="15" name="Content Placeholder 14" descr="Microsoft Word Refugee Assessment">
            <a:extLst>
              <a:ext uri="{FF2B5EF4-FFF2-40B4-BE49-F238E27FC236}">
                <a16:creationId xmlns:a16="http://schemas.microsoft.com/office/drawing/2014/main" id="{D42CA8DA-490B-A97F-3F45-F34EFE7AA16F}"/>
              </a:ext>
            </a:extLst>
          </p:cNvPr>
          <p:cNvPicPr>
            <a:picLocks noGrp="1" noChangeAspect="1"/>
          </p:cNvPicPr>
          <p:nvPr>
            <p:ph idx="1"/>
          </p:nvPr>
        </p:nvPicPr>
        <p:blipFill>
          <a:blip r:embed="rId2"/>
          <a:stretch>
            <a:fillRect/>
          </a:stretch>
        </p:blipFill>
        <p:spPr>
          <a:xfrm>
            <a:off x="1117769" y="2527300"/>
            <a:ext cx="4541499" cy="3233738"/>
          </a:xfrm>
        </p:spPr>
      </p:pic>
      <p:sp>
        <p:nvSpPr>
          <p:cNvPr id="6" name="Text Placeholder 5">
            <a:extLst>
              <a:ext uri="{FF2B5EF4-FFF2-40B4-BE49-F238E27FC236}">
                <a16:creationId xmlns:a16="http://schemas.microsoft.com/office/drawing/2014/main" id="{A5CA37DA-CC6C-C339-59A8-BF240C067E5E}"/>
              </a:ext>
            </a:extLst>
          </p:cNvPr>
          <p:cNvSpPr>
            <a:spLocks noGrp="1"/>
          </p:cNvSpPr>
          <p:nvPr>
            <p:ph type="body" idx="13"/>
          </p:nvPr>
        </p:nvSpPr>
        <p:spPr/>
        <p:txBody>
          <a:bodyPr/>
          <a:lstStyle/>
          <a:p>
            <a:r>
              <a:rPr lang="en-US" dirty="0"/>
              <a:t>GINA</a:t>
            </a:r>
          </a:p>
        </p:txBody>
      </p:sp>
      <p:pic>
        <p:nvPicPr>
          <p:cNvPr id="13" name="Content Placeholder 12" descr="World wide refugee application assessment screenshot">
            <a:extLst>
              <a:ext uri="{FF2B5EF4-FFF2-40B4-BE49-F238E27FC236}">
                <a16:creationId xmlns:a16="http://schemas.microsoft.com/office/drawing/2014/main" id="{0A5DA35F-877A-C12D-E466-864FEEC9CD79}"/>
              </a:ext>
            </a:extLst>
          </p:cNvPr>
          <p:cNvPicPr>
            <a:picLocks noGrp="1" noChangeAspect="1"/>
          </p:cNvPicPr>
          <p:nvPr>
            <p:ph idx="12"/>
          </p:nvPr>
        </p:nvPicPr>
        <p:blipFill>
          <a:blip r:embed="rId3"/>
          <a:stretch>
            <a:fillRect/>
          </a:stretch>
        </p:blipFill>
        <p:spPr>
          <a:xfrm>
            <a:off x="7075649" y="2527300"/>
            <a:ext cx="3858889" cy="3233738"/>
          </a:xfrm>
        </p:spPr>
      </p:pic>
      <p:sp>
        <p:nvSpPr>
          <p:cNvPr id="2" name="Slide Number Placeholder 1">
            <a:extLst>
              <a:ext uri="{FF2B5EF4-FFF2-40B4-BE49-F238E27FC236}">
                <a16:creationId xmlns:a16="http://schemas.microsoft.com/office/drawing/2014/main" id="{CF055D75-7B7E-F8CE-00F4-34986F3A6C6E}"/>
              </a:ext>
            </a:extLst>
          </p:cNvPr>
          <p:cNvSpPr>
            <a:spLocks noGrp="1"/>
          </p:cNvSpPr>
          <p:nvPr>
            <p:ph type="sldNum" sz="quarter" idx="4"/>
          </p:nvPr>
        </p:nvSpPr>
        <p:spPr/>
        <p:txBody>
          <a:bodyPr/>
          <a:lstStyle/>
          <a:p>
            <a:fld id="{A69EEC5E-96CE-EC42-B151-A0E1D1F23C5F}" type="slidenum">
              <a:rPr lang="en-US" smtClean="0"/>
              <a:t>45</a:t>
            </a:fld>
            <a:endParaRPr lang="en-US"/>
          </a:p>
        </p:txBody>
      </p:sp>
    </p:spTree>
    <p:extLst>
      <p:ext uri="{BB962C8B-B14F-4D97-AF65-F5344CB8AC3E}">
        <p14:creationId xmlns:p14="http://schemas.microsoft.com/office/powerpoint/2010/main" val="227186845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17639BC-9469-792F-2FCF-FDEA1FDDA265}"/>
              </a:ext>
            </a:extLst>
          </p:cNvPr>
          <p:cNvSpPr>
            <a:spLocks noGrp="1"/>
          </p:cNvSpPr>
          <p:nvPr>
            <p:ph type="title"/>
          </p:nvPr>
        </p:nvSpPr>
        <p:spPr/>
        <p:txBody>
          <a:bodyPr/>
          <a:lstStyle/>
          <a:p>
            <a:r>
              <a:rPr lang="en-US" dirty="0"/>
              <a:t>Results</a:t>
            </a:r>
          </a:p>
        </p:txBody>
      </p:sp>
      <p:sp>
        <p:nvSpPr>
          <p:cNvPr id="2" name="Content Placeholder 1">
            <a:extLst>
              <a:ext uri="{FF2B5EF4-FFF2-40B4-BE49-F238E27FC236}">
                <a16:creationId xmlns:a16="http://schemas.microsoft.com/office/drawing/2014/main" id="{6F2381FA-3A23-E8CE-8AD7-604FB507C2E9}"/>
              </a:ext>
            </a:extLst>
          </p:cNvPr>
          <p:cNvSpPr>
            <a:spLocks noGrp="1"/>
          </p:cNvSpPr>
          <p:nvPr>
            <p:ph idx="1"/>
          </p:nvPr>
        </p:nvSpPr>
        <p:spPr/>
        <p:txBody>
          <a:bodyPr>
            <a:normAutofit fontScale="92500" lnSpcReduction="20000"/>
          </a:bodyPr>
          <a:lstStyle/>
          <a:p>
            <a:r>
              <a:rPr lang="en-US" dirty="0"/>
              <a:t>Able to process Afghan refugees on average in 25 days from landing in Doha to decision</a:t>
            </a:r>
          </a:p>
          <a:p>
            <a:endParaRPr lang="en-US" dirty="0"/>
          </a:p>
          <a:p>
            <a:r>
              <a:rPr lang="en-US" dirty="0"/>
              <a:t>Including approval in 11 days</a:t>
            </a:r>
          </a:p>
          <a:p>
            <a:endParaRPr lang="en-US" dirty="0"/>
          </a:p>
          <a:p>
            <a:r>
              <a:rPr lang="en-US" dirty="0"/>
              <a:t>Since April 1, 471 interviews and assessment conducted in GINA</a:t>
            </a:r>
          </a:p>
          <a:p>
            <a:endParaRPr lang="en-US" dirty="0"/>
          </a:p>
          <a:p>
            <a:r>
              <a:rPr lang="en-US" dirty="0"/>
              <a:t>“I think Global, and interview app paired with GINA is faster overall. It's certainly faster to review. And clearer.” – Senior Refugee Officer</a:t>
            </a:r>
          </a:p>
        </p:txBody>
      </p:sp>
      <p:sp>
        <p:nvSpPr>
          <p:cNvPr id="4" name="Slide Number Placeholder 3">
            <a:extLst>
              <a:ext uri="{FF2B5EF4-FFF2-40B4-BE49-F238E27FC236}">
                <a16:creationId xmlns:a16="http://schemas.microsoft.com/office/drawing/2014/main" id="{157B8AF9-52F6-05A1-5D2B-4C36FE3CA4D5}"/>
              </a:ext>
            </a:extLst>
          </p:cNvPr>
          <p:cNvSpPr>
            <a:spLocks noGrp="1"/>
          </p:cNvSpPr>
          <p:nvPr>
            <p:ph type="sldNum" sz="quarter" idx="4"/>
          </p:nvPr>
        </p:nvSpPr>
        <p:spPr/>
        <p:txBody>
          <a:bodyPr/>
          <a:lstStyle/>
          <a:p>
            <a:fld id="{A69EEC5E-96CE-EC42-B151-A0E1D1F23C5F}" type="slidenum">
              <a:rPr lang="en-US" smtClean="0"/>
              <a:t>46</a:t>
            </a:fld>
            <a:endParaRPr lang="en-US"/>
          </a:p>
        </p:txBody>
      </p:sp>
    </p:spTree>
    <p:extLst>
      <p:ext uri="{BB962C8B-B14F-4D97-AF65-F5344CB8AC3E}">
        <p14:creationId xmlns:p14="http://schemas.microsoft.com/office/powerpoint/2010/main" val="104812846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6E1EE97-DCD7-315E-A424-6B431AD07782}"/>
              </a:ext>
            </a:extLst>
          </p:cNvPr>
          <p:cNvSpPr>
            <a:spLocks noGrp="1"/>
          </p:cNvSpPr>
          <p:nvPr>
            <p:ph type="title"/>
          </p:nvPr>
        </p:nvSpPr>
        <p:spPr/>
        <p:txBody>
          <a:bodyPr/>
          <a:lstStyle/>
          <a:p>
            <a:r>
              <a:rPr lang="en-US" dirty="0"/>
              <a:t>Questions?</a:t>
            </a:r>
          </a:p>
        </p:txBody>
      </p:sp>
      <p:sp>
        <p:nvSpPr>
          <p:cNvPr id="2" name="Slide Number Placeholder 1">
            <a:extLst>
              <a:ext uri="{FF2B5EF4-FFF2-40B4-BE49-F238E27FC236}">
                <a16:creationId xmlns:a16="http://schemas.microsoft.com/office/drawing/2014/main" id="{5CF17E9E-AF99-E025-D97A-2A1D85ACCE90}"/>
              </a:ext>
            </a:extLst>
          </p:cNvPr>
          <p:cNvSpPr>
            <a:spLocks noGrp="1"/>
          </p:cNvSpPr>
          <p:nvPr>
            <p:ph type="sldNum" sz="quarter" idx="4"/>
          </p:nvPr>
        </p:nvSpPr>
        <p:spPr/>
        <p:txBody>
          <a:bodyPr/>
          <a:lstStyle/>
          <a:p>
            <a:fld id="{A69EEC5E-96CE-EC42-B151-A0E1D1F23C5F}" type="slidenum">
              <a:rPr lang="en-US" smtClean="0"/>
              <a:t>47</a:t>
            </a:fld>
            <a:endParaRPr lang="en-US"/>
          </a:p>
        </p:txBody>
      </p:sp>
    </p:spTree>
    <p:extLst>
      <p:ext uri="{BB962C8B-B14F-4D97-AF65-F5344CB8AC3E}">
        <p14:creationId xmlns:p14="http://schemas.microsoft.com/office/powerpoint/2010/main" val="16941961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6BAF39-42B8-874B-8CC2-5C3D15AEB837}"/>
              </a:ext>
            </a:extLst>
          </p:cNvPr>
          <p:cNvSpPr>
            <a:spLocks noGrp="1"/>
          </p:cNvSpPr>
          <p:nvPr>
            <p:ph type="title"/>
          </p:nvPr>
        </p:nvSpPr>
        <p:spPr/>
        <p:txBody>
          <a:bodyPr/>
          <a:lstStyle/>
          <a:p>
            <a:r>
              <a:rPr lang="en-US" dirty="0"/>
              <a:t>Make RAIO Interviews Better</a:t>
            </a:r>
          </a:p>
        </p:txBody>
      </p:sp>
      <p:sp>
        <p:nvSpPr>
          <p:cNvPr id="3" name="TextBox 2">
            <a:extLst>
              <a:ext uri="{FF2B5EF4-FFF2-40B4-BE49-F238E27FC236}">
                <a16:creationId xmlns:a16="http://schemas.microsoft.com/office/drawing/2014/main" id="{AA85A15C-5D3E-8A7C-8EE1-1F8787292BCE}"/>
              </a:ext>
            </a:extLst>
          </p:cNvPr>
          <p:cNvSpPr txBox="1"/>
          <p:nvPr/>
        </p:nvSpPr>
        <p:spPr>
          <a:xfrm>
            <a:off x="4678562" y="1729409"/>
            <a:ext cx="2834880" cy="369332"/>
          </a:xfrm>
          <a:prstGeom prst="rect">
            <a:avLst/>
          </a:prstGeom>
          <a:noFill/>
        </p:spPr>
        <p:txBody>
          <a:bodyPr wrap="none" rtlCol="0">
            <a:spAutoFit/>
          </a:bodyPr>
          <a:lstStyle/>
          <a:p>
            <a:pPr algn="ctr"/>
            <a:r>
              <a:rPr lang="en-US" b="1"/>
              <a:t>Initial Scope &amp; Business Ask</a:t>
            </a:r>
          </a:p>
        </p:txBody>
      </p:sp>
      <p:sp>
        <p:nvSpPr>
          <p:cNvPr id="4" name="Slide Number Placeholder 3">
            <a:extLst>
              <a:ext uri="{FF2B5EF4-FFF2-40B4-BE49-F238E27FC236}">
                <a16:creationId xmlns:a16="http://schemas.microsoft.com/office/drawing/2014/main" id="{89DF35AE-9858-30DB-7F66-53196918F94F}"/>
              </a:ext>
            </a:extLst>
          </p:cNvPr>
          <p:cNvSpPr>
            <a:spLocks noGrp="1"/>
          </p:cNvSpPr>
          <p:nvPr>
            <p:ph type="sldNum" sz="quarter" idx="4"/>
          </p:nvPr>
        </p:nvSpPr>
        <p:spPr/>
        <p:txBody>
          <a:bodyPr/>
          <a:lstStyle/>
          <a:p>
            <a:fld id="{A69EEC5E-96CE-EC42-B151-A0E1D1F23C5F}" type="slidenum">
              <a:rPr lang="en-US" smtClean="0"/>
              <a:t>5</a:t>
            </a:fld>
            <a:endParaRPr lang="en-US"/>
          </a:p>
        </p:txBody>
      </p:sp>
    </p:spTree>
    <p:extLst>
      <p:ext uri="{BB962C8B-B14F-4D97-AF65-F5344CB8AC3E}">
        <p14:creationId xmlns:p14="http://schemas.microsoft.com/office/powerpoint/2010/main" val="19566961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A64BCBB-A607-5770-5A35-26915153EAB7}"/>
              </a:ext>
            </a:extLst>
          </p:cNvPr>
          <p:cNvSpPr>
            <a:spLocks noGrp="1"/>
          </p:cNvSpPr>
          <p:nvPr>
            <p:ph type="title"/>
          </p:nvPr>
        </p:nvSpPr>
        <p:spPr/>
        <p:txBody>
          <a:bodyPr>
            <a:normAutofit/>
          </a:bodyPr>
          <a:lstStyle/>
          <a:p>
            <a:pPr algn="ctr"/>
            <a:r>
              <a:rPr lang="en-US" dirty="0"/>
              <a:t>Goals</a:t>
            </a:r>
          </a:p>
        </p:txBody>
      </p:sp>
      <p:sp>
        <p:nvSpPr>
          <p:cNvPr id="2" name="TextBox 1">
            <a:extLst>
              <a:ext uri="{FF2B5EF4-FFF2-40B4-BE49-F238E27FC236}">
                <a16:creationId xmlns:a16="http://schemas.microsoft.com/office/drawing/2014/main" id="{44BFA063-9812-D791-571B-9DA94B98D207}"/>
              </a:ext>
            </a:extLst>
          </p:cNvPr>
          <p:cNvSpPr txBox="1"/>
          <p:nvPr/>
        </p:nvSpPr>
        <p:spPr>
          <a:xfrm>
            <a:off x="572315" y="1723869"/>
            <a:ext cx="5019190" cy="923330"/>
          </a:xfrm>
          <a:prstGeom prst="rect">
            <a:avLst/>
          </a:prstGeom>
          <a:noFill/>
        </p:spPr>
        <p:txBody>
          <a:bodyPr wrap="square" rtlCol="0">
            <a:spAutoFit/>
          </a:bodyPr>
          <a:lstStyle/>
          <a:p>
            <a:r>
              <a:rPr lang="en-US" dirty="0">
                <a:latin typeface="Source Sans Pro" panose="020B0503030403020204" pitchFamily="34" charset="0"/>
              </a:rPr>
              <a:t>Facilitated design thinking exercises with business stakeholders  to kick-off discovery research and define business and product goals.</a:t>
            </a:r>
          </a:p>
        </p:txBody>
      </p:sp>
      <p:pic>
        <p:nvPicPr>
          <p:cNvPr id="6" name="Picture 5" descr="Various and sundry colorful stickies with a phrase or two written on them under the heading &quot;Our Goals&quot;">
            <a:extLst>
              <a:ext uri="{FF2B5EF4-FFF2-40B4-BE49-F238E27FC236}">
                <a16:creationId xmlns:a16="http://schemas.microsoft.com/office/drawing/2014/main" id="{E576DBAE-6435-0883-8B7D-6058C4DA8BCD}"/>
              </a:ext>
            </a:extLst>
          </p:cNvPr>
          <p:cNvPicPr>
            <a:picLocks noChangeAspect="1"/>
          </p:cNvPicPr>
          <p:nvPr/>
        </p:nvPicPr>
        <p:blipFill>
          <a:blip r:embed="rId3"/>
          <a:stretch>
            <a:fillRect/>
          </a:stretch>
        </p:blipFill>
        <p:spPr>
          <a:xfrm>
            <a:off x="1516695" y="3075785"/>
            <a:ext cx="2635580" cy="2642607"/>
          </a:xfrm>
          <a:prstGeom prst="rect">
            <a:avLst/>
          </a:prstGeom>
          <a:ln w="38100">
            <a:solidFill>
              <a:srgbClr val="BF0000"/>
            </a:solidFill>
          </a:ln>
        </p:spPr>
      </p:pic>
      <p:sp>
        <p:nvSpPr>
          <p:cNvPr id="12" name="Content Placeholder 1">
            <a:extLst>
              <a:ext uri="{FF2B5EF4-FFF2-40B4-BE49-F238E27FC236}">
                <a16:creationId xmlns:a16="http://schemas.microsoft.com/office/drawing/2014/main" id="{C205944D-190E-6924-4BD1-5F623731E58F}"/>
              </a:ext>
            </a:extLst>
          </p:cNvPr>
          <p:cNvSpPr>
            <a:spLocks noGrp="1"/>
          </p:cNvSpPr>
          <p:nvPr>
            <p:ph idx="1"/>
          </p:nvPr>
        </p:nvSpPr>
        <p:spPr>
          <a:xfrm>
            <a:off x="6827214" y="261257"/>
            <a:ext cx="4679755" cy="5948847"/>
          </a:xfrm>
        </p:spPr>
        <p:txBody>
          <a:bodyPr anchor="ctr">
            <a:normAutofit/>
          </a:bodyPr>
          <a:lstStyle/>
          <a:p>
            <a:pPr marL="0" indent="0" fontAlgn="base">
              <a:buNone/>
            </a:pPr>
            <a:r>
              <a:rPr lang="en-US" b="0" dirty="0"/>
              <a:t>Business Goals</a:t>
            </a:r>
          </a:p>
          <a:p>
            <a:pPr fontAlgn="base"/>
            <a:r>
              <a:rPr lang="en-US" b="0" dirty="0">
                <a:latin typeface="Source Sans Pro" panose="020B0503030403020204" pitchFamily="34" charset="0"/>
              </a:rPr>
              <a:t>Increase consistency with interviews across officers, offices, and case types</a:t>
            </a:r>
          </a:p>
          <a:p>
            <a:pPr fontAlgn="base"/>
            <a:r>
              <a:rPr lang="en-US" b="0" dirty="0">
                <a:latin typeface="Source Sans Pro" panose="020B0503030403020204" pitchFamily="34" charset="0"/>
              </a:rPr>
              <a:t>Increase meaningful work and decrease busywork</a:t>
            </a:r>
          </a:p>
          <a:p>
            <a:pPr fontAlgn="base"/>
            <a:r>
              <a:rPr lang="en-US" b="0" dirty="0">
                <a:latin typeface="Source Sans Pro" panose="020B0503030403020204" pitchFamily="34" charset="0"/>
              </a:rPr>
              <a:t>Decrease ramp-up time for new officers</a:t>
            </a:r>
          </a:p>
          <a:p>
            <a:pPr fontAlgn="base"/>
            <a:r>
              <a:rPr lang="en-US" b="0" dirty="0">
                <a:latin typeface="Source Sans Pro" panose="020B0503030403020204" pitchFamily="34" charset="0"/>
              </a:rPr>
              <a:t>Decrease ramp-up time when officers switch case types</a:t>
            </a:r>
          </a:p>
          <a:p>
            <a:pPr fontAlgn="base"/>
            <a:r>
              <a:rPr lang="en-US" b="0" dirty="0">
                <a:latin typeface="Source Sans Pro" panose="020B0503030403020204" pitchFamily="34" charset="0"/>
              </a:rPr>
              <a:t>Decrease re-interviews and re-work</a:t>
            </a:r>
          </a:p>
          <a:p>
            <a:pPr fontAlgn="base"/>
            <a:endParaRPr lang="en-US" b="0" dirty="0">
              <a:latin typeface="Source Sans Pro" panose="020B0503030403020204" pitchFamily="34" charset="0"/>
            </a:endParaRPr>
          </a:p>
          <a:p>
            <a:pPr marL="0" indent="0" fontAlgn="base">
              <a:buNone/>
            </a:pPr>
            <a:r>
              <a:rPr lang="en-US" b="0" dirty="0"/>
              <a:t>Product Goals</a:t>
            </a:r>
          </a:p>
          <a:p>
            <a:pPr fontAlgn="base"/>
            <a:r>
              <a:rPr lang="en-US" b="0" dirty="0">
                <a:latin typeface="Source Sans Pro" panose="020B0503030403020204" pitchFamily="34" charset="0"/>
              </a:rPr>
              <a:t>Provide business with structured interview data collection to measure how long specific parts of interviews take as well as specific case types</a:t>
            </a:r>
          </a:p>
          <a:p>
            <a:pPr fontAlgn="base"/>
            <a:r>
              <a:rPr lang="en-US" b="0" dirty="0">
                <a:latin typeface="Source Sans Pro" panose="020B0503030403020204" pitchFamily="34" charset="0"/>
              </a:rPr>
              <a:t>Decrease context switching during interviews</a:t>
            </a:r>
          </a:p>
          <a:p>
            <a:pPr fontAlgn="base"/>
            <a:r>
              <a:rPr lang="en-US" b="0" dirty="0">
                <a:latin typeface="Source Sans Pro" panose="020B0503030403020204" pitchFamily="34" charset="0"/>
              </a:rPr>
              <a:t>User adoption</a:t>
            </a:r>
          </a:p>
          <a:p>
            <a:pPr fontAlgn="base"/>
            <a:r>
              <a:rPr lang="en-US" b="0" dirty="0">
                <a:latin typeface="Source Sans Pro" panose="020B0503030403020204" pitchFamily="34" charset="0"/>
              </a:rPr>
              <a:t>Eliminate unneeded tasks</a:t>
            </a:r>
          </a:p>
          <a:p>
            <a:pPr fontAlgn="base"/>
            <a:endParaRPr lang="en-US" b="0" dirty="0">
              <a:latin typeface="Source Sans Pro" panose="020B0503030403020204" pitchFamily="34" charset="0"/>
            </a:endParaRPr>
          </a:p>
        </p:txBody>
      </p:sp>
      <p:sp>
        <p:nvSpPr>
          <p:cNvPr id="4" name="Slide Number Placeholder 3">
            <a:extLst>
              <a:ext uri="{FF2B5EF4-FFF2-40B4-BE49-F238E27FC236}">
                <a16:creationId xmlns:a16="http://schemas.microsoft.com/office/drawing/2014/main" id="{EF8114FC-0BED-F610-3AF8-FFD4C9BFB18E}"/>
              </a:ext>
            </a:extLst>
          </p:cNvPr>
          <p:cNvSpPr>
            <a:spLocks noGrp="1"/>
          </p:cNvSpPr>
          <p:nvPr>
            <p:ph type="sldNum" sz="quarter" idx="4"/>
          </p:nvPr>
        </p:nvSpPr>
        <p:spPr/>
        <p:txBody>
          <a:bodyPr/>
          <a:lstStyle/>
          <a:p>
            <a:fld id="{A69EEC5E-96CE-EC42-B151-A0E1D1F23C5F}" type="slidenum">
              <a:rPr lang="en-US" smtClean="0"/>
              <a:t>6</a:t>
            </a:fld>
            <a:endParaRPr lang="en-US"/>
          </a:p>
        </p:txBody>
      </p:sp>
    </p:spTree>
    <p:extLst>
      <p:ext uri="{BB962C8B-B14F-4D97-AF65-F5344CB8AC3E}">
        <p14:creationId xmlns:p14="http://schemas.microsoft.com/office/powerpoint/2010/main" val="40547694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6BAF39-42B8-874B-8CC2-5C3D15AEB837}"/>
              </a:ext>
            </a:extLst>
          </p:cNvPr>
          <p:cNvSpPr>
            <a:spLocks noGrp="1"/>
          </p:cNvSpPr>
          <p:nvPr>
            <p:ph type="title"/>
          </p:nvPr>
        </p:nvSpPr>
        <p:spPr/>
        <p:txBody>
          <a:bodyPr/>
          <a:lstStyle/>
          <a:p>
            <a:r>
              <a:rPr lang="en-US" dirty="0"/>
              <a:t>Defining the Problem</a:t>
            </a:r>
          </a:p>
        </p:txBody>
      </p:sp>
      <p:sp>
        <p:nvSpPr>
          <p:cNvPr id="3" name="Slide Number Placeholder 2">
            <a:extLst>
              <a:ext uri="{FF2B5EF4-FFF2-40B4-BE49-F238E27FC236}">
                <a16:creationId xmlns:a16="http://schemas.microsoft.com/office/drawing/2014/main" id="{0EA57603-F94A-B293-46C7-7118DDB53654}"/>
              </a:ext>
            </a:extLst>
          </p:cNvPr>
          <p:cNvSpPr>
            <a:spLocks noGrp="1"/>
          </p:cNvSpPr>
          <p:nvPr>
            <p:ph type="sldNum" sz="quarter" idx="4"/>
          </p:nvPr>
        </p:nvSpPr>
        <p:spPr/>
        <p:txBody>
          <a:bodyPr/>
          <a:lstStyle/>
          <a:p>
            <a:fld id="{A69EEC5E-96CE-EC42-B151-A0E1D1F23C5F}" type="slidenum">
              <a:rPr lang="en-US" smtClean="0"/>
              <a:t>7</a:t>
            </a:fld>
            <a:endParaRPr lang="en-US"/>
          </a:p>
        </p:txBody>
      </p:sp>
    </p:spTree>
    <p:extLst>
      <p:ext uri="{BB962C8B-B14F-4D97-AF65-F5344CB8AC3E}">
        <p14:creationId xmlns:p14="http://schemas.microsoft.com/office/powerpoint/2010/main" val="22176292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9D88A2-41EE-C7D1-7270-E2A217FDFDF0}"/>
              </a:ext>
            </a:extLst>
          </p:cNvPr>
          <p:cNvSpPr>
            <a:spLocks noGrp="1"/>
          </p:cNvSpPr>
          <p:nvPr>
            <p:ph type="title"/>
          </p:nvPr>
        </p:nvSpPr>
        <p:spPr>
          <a:xfrm>
            <a:off x="367862" y="3090102"/>
            <a:ext cx="2627587" cy="677796"/>
          </a:xfrm>
        </p:spPr>
        <p:txBody>
          <a:bodyPr/>
          <a:lstStyle/>
          <a:p>
            <a:pPr algn="ctr"/>
            <a:r>
              <a:rPr lang="en-US" dirty="0"/>
              <a:t>Process</a:t>
            </a:r>
          </a:p>
        </p:txBody>
      </p:sp>
      <p:sp>
        <p:nvSpPr>
          <p:cNvPr id="22" name="Google Shape;526;p72">
            <a:extLst>
              <a:ext uri="{FF2B5EF4-FFF2-40B4-BE49-F238E27FC236}">
                <a16:creationId xmlns:a16="http://schemas.microsoft.com/office/drawing/2014/main" id="{6FC16D00-8A4B-6305-4236-6F85DBBA2992}"/>
              </a:ext>
            </a:extLst>
          </p:cNvPr>
          <p:cNvSpPr txBox="1">
            <a:spLocks/>
          </p:cNvSpPr>
          <p:nvPr/>
        </p:nvSpPr>
        <p:spPr>
          <a:xfrm>
            <a:off x="5399045" y="2123015"/>
            <a:ext cx="3089100" cy="826800"/>
          </a:xfrm>
          <a:prstGeom prst="rect">
            <a:avLst/>
          </a:prstGeom>
          <a:noFill/>
          <a:ln>
            <a:noFill/>
          </a:ln>
        </p:spPr>
        <p:txBody>
          <a:bodyPr spcFirstLastPara="1" wrap="square" lIns="91425" tIns="91425" rIns="91425" bIns="91425" anchor="t" anchorCtr="0">
            <a:noAutofit/>
          </a:bodyPr>
          <a:lstStyle>
            <a:lvl1pPr algn="l" defTabSz="914400" rtl="0" eaLnBrk="1" latinLnBrk="0" hangingPunct="1">
              <a:lnSpc>
                <a:spcPct val="90000"/>
              </a:lnSpc>
              <a:spcBef>
                <a:spcPct val="0"/>
              </a:spcBef>
              <a:buNone/>
              <a:defRPr sz="4400" b="1" i="0" kern="1200">
                <a:solidFill>
                  <a:schemeClr val="tx1"/>
                </a:solidFill>
                <a:latin typeface="Source Sans Pro SemiBold" panose="020B0503030403020204" pitchFamily="34" charset="0"/>
                <a:ea typeface="Source Sans Pro SemiBold" panose="020B0503030403020204" pitchFamily="34" charset="0"/>
                <a:cs typeface="+mj-cs"/>
              </a:defRPr>
            </a:lvl1pPr>
          </a:lstStyle>
          <a:p>
            <a:pPr algn="ctr">
              <a:spcBef>
                <a:spcPts val="0"/>
              </a:spcBef>
            </a:pPr>
            <a:r>
              <a:rPr lang="en-US" sz="1600" dirty="0">
                <a:latin typeface="Source Sans Pro" panose="020B0503030403020204" pitchFamily="34" charset="0"/>
                <a:ea typeface="Proxima Nova"/>
                <a:cs typeface="Proxima Nova"/>
                <a:sym typeface="Proxima Nova"/>
              </a:rPr>
              <a:t>Top Problem</a:t>
            </a:r>
          </a:p>
          <a:p>
            <a:pPr algn="ctr">
              <a:spcBef>
                <a:spcPts val="0"/>
              </a:spcBef>
            </a:pPr>
            <a:r>
              <a:rPr lang="en-US" sz="1200" dirty="0">
                <a:latin typeface="Source Sans Pro" panose="020B0503030403020204" pitchFamily="34" charset="0"/>
                <a:ea typeface="Proxima Nova"/>
                <a:cs typeface="Proxima Nova"/>
                <a:sym typeface="Proxima Nova"/>
              </a:rPr>
              <a:t>Officers missing important details and not conducting thorough interviews</a:t>
            </a:r>
          </a:p>
        </p:txBody>
      </p:sp>
      <p:grpSp>
        <p:nvGrpSpPr>
          <p:cNvPr id="32" name="Group 31" descr="Diamond shape.&#10;Inside the diamond: The word Discovery in bold, followed by &quot;Interviewed officers, supervisors, SME, stakeholders to find top problems.&quot;&#10;On each side of the diamond, the words &quot;Many Problems, Many user interviews, Problem Prioritization, Fewer Problems.&quot;">
            <a:extLst>
              <a:ext uri="{FF2B5EF4-FFF2-40B4-BE49-F238E27FC236}">
                <a16:creationId xmlns:a16="http://schemas.microsoft.com/office/drawing/2014/main" id="{D4797E30-7C2F-4846-BE6D-448AAFB85E90}"/>
              </a:ext>
            </a:extLst>
          </p:cNvPr>
          <p:cNvGrpSpPr/>
          <p:nvPr/>
        </p:nvGrpSpPr>
        <p:grpSpPr>
          <a:xfrm>
            <a:off x="4016632" y="3090252"/>
            <a:ext cx="2744275" cy="2726275"/>
            <a:chOff x="4016632" y="3090252"/>
            <a:chExt cx="2744275" cy="2726275"/>
          </a:xfrm>
        </p:grpSpPr>
        <p:sp>
          <p:nvSpPr>
            <p:cNvPr id="4" name="Google Shape;517;p72" descr="Diamond with the word Discovery bolded. Under that, &quot;Interviewed officers, supervisors, SME, stakeholders to find top problems.">
              <a:extLst>
                <a:ext uri="{FF2B5EF4-FFF2-40B4-BE49-F238E27FC236}">
                  <a16:creationId xmlns:a16="http://schemas.microsoft.com/office/drawing/2014/main" id="{AC197702-44DF-B9B9-E4E3-659F777C23D3}"/>
                </a:ext>
              </a:extLst>
            </p:cNvPr>
            <p:cNvSpPr/>
            <p:nvPr/>
          </p:nvSpPr>
          <p:spPr>
            <a:xfrm>
              <a:off x="4034657" y="3090252"/>
              <a:ext cx="2726100" cy="2726100"/>
            </a:xfrm>
            <a:prstGeom prst="diamond">
              <a:avLst/>
            </a:prstGeom>
            <a:solidFill>
              <a:srgbClr val="C1DEE2">
                <a:alpha val="3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518;p72">
              <a:extLst>
                <a:ext uri="{FF2B5EF4-FFF2-40B4-BE49-F238E27FC236}">
                  <a16:creationId xmlns:a16="http://schemas.microsoft.com/office/drawing/2014/main" id="{39F8D791-2172-4A5F-CE0D-C24F976F2013}"/>
                </a:ext>
                <a:ext uri="{C183D7F6-B498-43B3-948B-1728B52AA6E4}">
                  <adec:decorative xmlns:adec="http://schemas.microsoft.com/office/drawing/2017/decorative" val="1"/>
                </a:ext>
              </a:extLst>
            </p:cNvPr>
            <p:cNvSpPr txBox="1">
              <a:spLocks/>
            </p:cNvSpPr>
            <p:nvPr/>
          </p:nvSpPr>
          <p:spPr>
            <a:xfrm>
              <a:off x="4016632" y="3090427"/>
              <a:ext cx="2726100" cy="2726100"/>
            </a:xfrm>
            <a:prstGeom prst="rect">
              <a:avLst/>
            </a:prstGeom>
            <a:noFill/>
            <a:ln>
              <a:noFill/>
            </a:ln>
          </p:spPr>
          <p:txBody>
            <a:bodyPr spcFirstLastPara="1" wrap="square" lIns="91425" tIns="91425" rIns="91425" bIns="91425" anchor="ctr" anchorCtr="0">
              <a:noAutofit/>
            </a:bodyPr>
            <a:lstStyle>
              <a:lvl1pPr algn="l" defTabSz="914400" rtl="0" eaLnBrk="1" latinLnBrk="0" hangingPunct="1">
                <a:lnSpc>
                  <a:spcPct val="90000"/>
                </a:lnSpc>
                <a:spcBef>
                  <a:spcPct val="0"/>
                </a:spcBef>
                <a:buNone/>
                <a:defRPr sz="4400" b="1" i="0" kern="1200">
                  <a:solidFill>
                    <a:schemeClr val="tx1"/>
                  </a:solidFill>
                  <a:latin typeface="Source Sans Pro SemiBold" panose="020B0503030403020204" pitchFamily="34" charset="0"/>
                  <a:ea typeface="Source Sans Pro SemiBold" panose="020B0503030403020204" pitchFamily="34" charset="0"/>
                  <a:cs typeface="+mj-cs"/>
                </a:defRPr>
              </a:lvl1pPr>
            </a:lstStyle>
            <a:p>
              <a:pPr algn="ctr">
                <a:spcBef>
                  <a:spcPts val="0"/>
                </a:spcBef>
              </a:pPr>
              <a:r>
                <a:rPr lang="en-US" sz="1600">
                  <a:latin typeface="Source Sans Pro" panose="020B0503030403020204" pitchFamily="34" charset="0"/>
                  <a:ea typeface="Proxima Nova"/>
                  <a:cs typeface="Proxima Nova"/>
                  <a:sym typeface="Proxima Nova"/>
                </a:rPr>
                <a:t>Discovery</a:t>
              </a:r>
            </a:p>
            <a:p>
              <a:pPr algn="ctr">
                <a:spcBef>
                  <a:spcPts val="0"/>
                </a:spcBef>
              </a:pPr>
              <a:r>
                <a:rPr lang="en-US" sz="1200" b="0">
                  <a:latin typeface="Source Sans Pro" panose="020B0503030403020204" pitchFamily="34" charset="0"/>
                  <a:ea typeface="Proxima Nova"/>
                  <a:cs typeface="Proxima Nova"/>
                  <a:sym typeface="Proxima Nova"/>
                </a:rPr>
                <a:t>Interviewed officers, supervisors, SME, stakeholders to find top problems</a:t>
              </a:r>
            </a:p>
          </p:txBody>
        </p:sp>
        <p:cxnSp>
          <p:nvCxnSpPr>
            <p:cNvPr id="6" name="Google Shape;519;p72">
              <a:extLst>
                <a:ext uri="{FF2B5EF4-FFF2-40B4-BE49-F238E27FC236}">
                  <a16:creationId xmlns:a16="http://schemas.microsoft.com/office/drawing/2014/main" id="{FFB4FB0A-ED98-5851-9DA1-8B1C0D212CB7}"/>
                </a:ext>
                <a:ext uri="{C183D7F6-B498-43B3-948B-1728B52AA6E4}">
                  <adec:decorative xmlns:adec="http://schemas.microsoft.com/office/drawing/2017/decorative" val="1"/>
                </a:ext>
              </a:extLst>
            </p:cNvPr>
            <p:cNvCxnSpPr>
              <a:stCxn id="4" idx="1"/>
              <a:endCxn id="4" idx="0"/>
            </p:cNvCxnSpPr>
            <p:nvPr/>
          </p:nvCxnSpPr>
          <p:spPr>
            <a:xfrm rot="10800000" flipH="1">
              <a:off x="4034657" y="3090402"/>
              <a:ext cx="1363200" cy="1362900"/>
            </a:xfrm>
            <a:prstGeom prst="straightConnector1">
              <a:avLst/>
            </a:prstGeom>
            <a:noFill/>
            <a:ln w="9525" cap="flat" cmpd="sng">
              <a:solidFill>
                <a:srgbClr val="C1DEE2"/>
              </a:solidFill>
              <a:prstDash val="solid"/>
              <a:round/>
              <a:headEnd type="none" w="med" len="med"/>
              <a:tailEnd type="triangle" w="med" len="med"/>
            </a:ln>
          </p:spPr>
        </p:cxnSp>
        <p:cxnSp>
          <p:nvCxnSpPr>
            <p:cNvPr id="7" name="Google Shape;520;p72">
              <a:extLst>
                <a:ext uri="{FF2B5EF4-FFF2-40B4-BE49-F238E27FC236}">
                  <a16:creationId xmlns:a16="http://schemas.microsoft.com/office/drawing/2014/main" id="{9D889781-6E43-C8EF-50EC-95F4EF85DF18}"/>
                </a:ext>
                <a:ext uri="{C183D7F6-B498-43B3-948B-1728B52AA6E4}">
                  <adec:decorative xmlns:adec="http://schemas.microsoft.com/office/drawing/2017/decorative" val="1"/>
                </a:ext>
              </a:extLst>
            </p:cNvPr>
            <p:cNvCxnSpPr>
              <a:stCxn id="4" idx="1"/>
              <a:endCxn id="4" idx="2"/>
            </p:cNvCxnSpPr>
            <p:nvPr/>
          </p:nvCxnSpPr>
          <p:spPr>
            <a:xfrm>
              <a:off x="4034657" y="4453302"/>
              <a:ext cx="1363200" cy="1363200"/>
            </a:xfrm>
            <a:prstGeom prst="straightConnector1">
              <a:avLst/>
            </a:prstGeom>
            <a:noFill/>
            <a:ln w="9525" cap="flat" cmpd="sng">
              <a:solidFill>
                <a:srgbClr val="C1DEE2"/>
              </a:solidFill>
              <a:prstDash val="solid"/>
              <a:round/>
              <a:headEnd type="none" w="med" len="med"/>
              <a:tailEnd type="triangle" w="med" len="med"/>
            </a:ln>
          </p:spPr>
        </p:cxnSp>
        <p:cxnSp>
          <p:nvCxnSpPr>
            <p:cNvPr id="8" name="Google Shape;521;p72">
              <a:extLst>
                <a:ext uri="{FF2B5EF4-FFF2-40B4-BE49-F238E27FC236}">
                  <a16:creationId xmlns:a16="http://schemas.microsoft.com/office/drawing/2014/main" id="{027BE97D-52EE-466F-AB50-DDFBE418770F}"/>
                </a:ext>
                <a:ext uri="{C183D7F6-B498-43B3-948B-1728B52AA6E4}">
                  <adec:decorative xmlns:adec="http://schemas.microsoft.com/office/drawing/2017/decorative" val="1"/>
                </a:ext>
              </a:extLst>
            </p:cNvPr>
            <p:cNvCxnSpPr>
              <a:stCxn id="4" idx="2"/>
            </p:cNvCxnSpPr>
            <p:nvPr/>
          </p:nvCxnSpPr>
          <p:spPr>
            <a:xfrm rot="10800000" flipH="1">
              <a:off x="5397707" y="4453152"/>
              <a:ext cx="1363200" cy="1363200"/>
            </a:xfrm>
            <a:prstGeom prst="straightConnector1">
              <a:avLst/>
            </a:prstGeom>
            <a:noFill/>
            <a:ln w="9525" cap="flat" cmpd="sng">
              <a:solidFill>
                <a:srgbClr val="C1DEE2"/>
              </a:solidFill>
              <a:prstDash val="solid"/>
              <a:round/>
              <a:headEnd type="none" w="med" len="med"/>
              <a:tailEnd type="triangle" w="med" len="med"/>
            </a:ln>
          </p:spPr>
        </p:cxnSp>
        <p:cxnSp>
          <p:nvCxnSpPr>
            <p:cNvPr id="9" name="Google Shape;523;p72">
              <a:extLst>
                <a:ext uri="{FF2B5EF4-FFF2-40B4-BE49-F238E27FC236}">
                  <a16:creationId xmlns:a16="http://schemas.microsoft.com/office/drawing/2014/main" id="{6203CBFC-5B42-C6FC-C637-03A321FEBD20}"/>
                </a:ext>
                <a:ext uri="{C183D7F6-B498-43B3-948B-1728B52AA6E4}">
                  <adec:decorative xmlns:adec="http://schemas.microsoft.com/office/drawing/2017/decorative" val="1"/>
                </a:ext>
              </a:extLst>
            </p:cNvPr>
            <p:cNvCxnSpPr>
              <a:stCxn id="4" idx="0"/>
            </p:cNvCxnSpPr>
            <p:nvPr/>
          </p:nvCxnSpPr>
          <p:spPr>
            <a:xfrm>
              <a:off x="5397707" y="3090252"/>
              <a:ext cx="1363200" cy="1363200"/>
            </a:xfrm>
            <a:prstGeom prst="straightConnector1">
              <a:avLst/>
            </a:prstGeom>
            <a:noFill/>
            <a:ln w="9525" cap="flat" cmpd="sng">
              <a:solidFill>
                <a:srgbClr val="C1DEE2"/>
              </a:solidFill>
              <a:prstDash val="solid"/>
              <a:round/>
              <a:headEnd type="none" w="med" len="med"/>
              <a:tailEnd type="triangle" w="med" len="med"/>
            </a:ln>
          </p:spPr>
        </p:cxnSp>
      </p:grpSp>
      <p:sp>
        <p:nvSpPr>
          <p:cNvPr id="20" name="Google Shape;535;p72">
            <a:extLst>
              <a:ext uri="{FF2B5EF4-FFF2-40B4-BE49-F238E27FC236}">
                <a16:creationId xmlns:a16="http://schemas.microsoft.com/office/drawing/2014/main" id="{636FBB21-1F31-53EE-8AB9-B2ECEDE04B84}"/>
              </a:ext>
              <a:ext uri="{C183D7F6-B498-43B3-948B-1728B52AA6E4}">
                <adec:decorative xmlns:adec="http://schemas.microsoft.com/office/drawing/2017/decorative" val="1"/>
              </a:ext>
            </a:extLst>
          </p:cNvPr>
          <p:cNvSpPr txBox="1"/>
          <p:nvPr/>
        </p:nvSpPr>
        <p:spPr>
          <a:xfrm rot="2700381">
            <a:off x="5266910" y="3452596"/>
            <a:ext cx="1912795" cy="366988"/>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latin typeface="Source Sans Pro" panose="020B0503030403020204" pitchFamily="34" charset="0"/>
                <a:ea typeface="Proxima Nova"/>
                <a:cs typeface="Proxima Nova"/>
                <a:sym typeface="Proxima Nova"/>
              </a:rPr>
              <a:t>Problem Prioritization</a:t>
            </a:r>
            <a:endParaRPr sz="1000">
              <a:latin typeface="Source Sans Pro" panose="020B0503030403020204" pitchFamily="34" charset="0"/>
              <a:ea typeface="Proxima Nova"/>
              <a:cs typeface="Proxima Nova"/>
              <a:sym typeface="Proxima Nova"/>
            </a:endParaRPr>
          </a:p>
        </p:txBody>
      </p:sp>
      <p:sp>
        <p:nvSpPr>
          <p:cNvPr id="21" name="Google Shape;536;p72">
            <a:extLst>
              <a:ext uri="{FF2B5EF4-FFF2-40B4-BE49-F238E27FC236}">
                <a16:creationId xmlns:a16="http://schemas.microsoft.com/office/drawing/2014/main" id="{D402AD20-6C08-919D-B404-93508E66463F}"/>
              </a:ext>
              <a:ext uri="{C183D7F6-B498-43B3-948B-1728B52AA6E4}">
                <adec:decorative xmlns:adec="http://schemas.microsoft.com/office/drawing/2017/decorative" val="1"/>
              </a:ext>
            </a:extLst>
          </p:cNvPr>
          <p:cNvSpPr txBox="1"/>
          <p:nvPr/>
        </p:nvSpPr>
        <p:spPr>
          <a:xfrm rot="-2699619">
            <a:off x="5247560" y="5075896"/>
            <a:ext cx="1912795" cy="366988"/>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latin typeface="Source Sans Pro" panose="020B0503030403020204" pitchFamily="34" charset="0"/>
                <a:ea typeface="Proxima Nova"/>
                <a:cs typeface="Proxima Nova"/>
                <a:sym typeface="Proxima Nova"/>
              </a:rPr>
              <a:t>Fewer Problems</a:t>
            </a:r>
            <a:endParaRPr sz="1000">
              <a:latin typeface="Source Sans Pro" panose="020B0503030403020204" pitchFamily="34" charset="0"/>
              <a:ea typeface="Proxima Nova"/>
              <a:cs typeface="Proxima Nova"/>
              <a:sym typeface="Proxima Nova"/>
            </a:endParaRPr>
          </a:p>
        </p:txBody>
      </p:sp>
      <p:sp>
        <p:nvSpPr>
          <p:cNvPr id="19" name="Google Shape;534;p72">
            <a:extLst>
              <a:ext uri="{FF2B5EF4-FFF2-40B4-BE49-F238E27FC236}">
                <a16:creationId xmlns:a16="http://schemas.microsoft.com/office/drawing/2014/main" id="{611E7D85-8E4E-22FC-4CAF-1AC9D74C57BE}"/>
              </a:ext>
              <a:ext uri="{C183D7F6-B498-43B3-948B-1728B52AA6E4}">
                <adec:decorative xmlns:adec="http://schemas.microsoft.com/office/drawing/2017/decorative" val="1"/>
              </a:ext>
            </a:extLst>
          </p:cNvPr>
          <p:cNvSpPr txBox="1"/>
          <p:nvPr/>
        </p:nvSpPr>
        <p:spPr>
          <a:xfrm rot="2700381">
            <a:off x="3641160" y="5075908"/>
            <a:ext cx="1912795" cy="366988"/>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latin typeface="Source Sans Pro" panose="020B0503030403020204" pitchFamily="34" charset="0"/>
                <a:ea typeface="Proxima Nova"/>
                <a:cs typeface="Proxima Nova"/>
                <a:sym typeface="Proxima Nova"/>
              </a:rPr>
              <a:t>Many Problems</a:t>
            </a:r>
            <a:endParaRPr sz="1000">
              <a:latin typeface="Source Sans Pro" panose="020B0503030403020204" pitchFamily="34" charset="0"/>
              <a:ea typeface="Proxima Nova"/>
              <a:cs typeface="Proxima Nova"/>
              <a:sym typeface="Proxima Nova"/>
            </a:endParaRPr>
          </a:p>
        </p:txBody>
      </p:sp>
      <p:sp>
        <p:nvSpPr>
          <p:cNvPr id="18" name="Google Shape;533;p72">
            <a:extLst>
              <a:ext uri="{FF2B5EF4-FFF2-40B4-BE49-F238E27FC236}">
                <a16:creationId xmlns:a16="http://schemas.microsoft.com/office/drawing/2014/main" id="{CD38B655-43C1-D83F-F62C-E643C48E739F}"/>
              </a:ext>
              <a:ext uri="{C183D7F6-B498-43B3-948B-1728B52AA6E4}">
                <adec:decorative xmlns:adec="http://schemas.microsoft.com/office/drawing/2017/decorative" val="1"/>
              </a:ext>
            </a:extLst>
          </p:cNvPr>
          <p:cNvSpPr txBox="1"/>
          <p:nvPr/>
        </p:nvSpPr>
        <p:spPr>
          <a:xfrm rot="-2699619">
            <a:off x="3635185" y="3464008"/>
            <a:ext cx="1912795" cy="366988"/>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latin typeface="Source Sans Pro" panose="020B0503030403020204" pitchFamily="34" charset="0"/>
                <a:ea typeface="Proxima Nova"/>
                <a:cs typeface="Proxima Nova"/>
                <a:sym typeface="Proxima Nova"/>
              </a:rPr>
              <a:t>Many user interviews</a:t>
            </a:r>
            <a:endParaRPr sz="1000">
              <a:latin typeface="Source Sans Pro" panose="020B0503030403020204" pitchFamily="34" charset="0"/>
              <a:ea typeface="Proxima Nova"/>
              <a:cs typeface="Proxima Nova"/>
              <a:sym typeface="Proxima Nova"/>
            </a:endParaRPr>
          </a:p>
        </p:txBody>
      </p:sp>
      <p:cxnSp>
        <p:nvCxnSpPr>
          <p:cNvPr id="10" name="Google Shape;524;p72">
            <a:extLst>
              <a:ext uri="{FF2B5EF4-FFF2-40B4-BE49-F238E27FC236}">
                <a16:creationId xmlns:a16="http://schemas.microsoft.com/office/drawing/2014/main" id="{C04C0E0D-A10C-F30F-FE51-904C8A7F9170}"/>
              </a:ext>
              <a:ext uri="{C183D7F6-B498-43B3-948B-1728B52AA6E4}">
                <adec:decorative xmlns:adec="http://schemas.microsoft.com/office/drawing/2017/decorative" val="1"/>
              </a:ext>
            </a:extLst>
          </p:cNvPr>
          <p:cNvCxnSpPr>
            <a:stCxn id="11" idx="0"/>
            <a:endCxn id="22" idx="2"/>
          </p:cNvCxnSpPr>
          <p:nvPr/>
        </p:nvCxnSpPr>
        <p:spPr>
          <a:xfrm flipH="1" flipV="1">
            <a:off x="6943595" y="2949815"/>
            <a:ext cx="18037" cy="1359487"/>
          </a:xfrm>
          <a:prstGeom prst="straightConnector1">
            <a:avLst/>
          </a:prstGeom>
          <a:noFill/>
          <a:ln w="9525" cap="flat" cmpd="sng">
            <a:solidFill>
              <a:srgbClr val="C1DEE2"/>
            </a:solidFill>
            <a:prstDash val="solid"/>
            <a:round/>
            <a:headEnd type="none" w="med" len="med"/>
            <a:tailEnd type="triangle" w="med" len="med"/>
          </a:ln>
        </p:spPr>
      </p:cxnSp>
      <p:sp>
        <p:nvSpPr>
          <p:cNvPr id="11" name="Google Shape;525;p72" descr="Circle">
            <a:extLst>
              <a:ext uri="{FF2B5EF4-FFF2-40B4-BE49-F238E27FC236}">
                <a16:creationId xmlns:a16="http://schemas.microsoft.com/office/drawing/2014/main" id="{F53B83C0-DA40-AAE0-3160-063216F15D57}"/>
              </a:ext>
            </a:extLst>
          </p:cNvPr>
          <p:cNvSpPr/>
          <p:nvPr/>
        </p:nvSpPr>
        <p:spPr>
          <a:xfrm>
            <a:off x="6817632" y="4309302"/>
            <a:ext cx="288000" cy="288000"/>
          </a:xfrm>
          <a:prstGeom prst="ellipse">
            <a:avLst/>
          </a:prstGeom>
          <a:solidFill>
            <a:srgbClr val="89C5CC"/>
          </a:solidFill>
          <a:ln w="38100" cap="flat" cmpd="sng">
            <a:solidFill>
              <a:srgbClr val="C1DEE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542;p72">
            <a:extLst>
              <a:ext uri="{FF2B5EF4-FFF2-40B4-BE49-F238E27FC236}">
                <a16:creationId xmlns:a16="http://schemas.microsoft.com/office/drawing/2014/main" id="{0C77A1CD-FC1C-96DD-BD7B-D2559B1EEB91}"/>
              </a:ext>
            </a:extLst>
          </p:cNvPr>
          <p:cNvSpPr txBox="1">
            <a:spLocks/>
          </p:cNvSpPr>
          <p:nvPr/>
        </p:nvSpPr>
        <p:spPr>
          <a:xfrm>
            <a:off x="8525582" y="2123015"/>
            <a:ext cx="3089100" cy="826800"/>
          </a:xfrm>
          <a:prstGeom prst="rect">
            <a:avLst/>
          </a:prstGeom>
          <a:noFill/>
          <a:ln>
            <a:noFill/>
          </a:ln>
        </p:spPr>
        <p:txBody>
          <a:bodyPr spcFirstLastPara="1" wrap="square" lIns="91425" tIns="91425" rIns="91425" bIns="91425" anchor="t" anchorCtr="0">
            <a:noAutofit/>
          </a:bodyPr>
          <a:lstStyle>
            <a:lvl1pPr algn="l" defTabSz="914400" rtl="0" eaLnBrk="1" latinLnBrk="0" hangingPunct="1">
              <a:lnSpc>
                <a:spcPct val="90000"/>
              </a:lnSpc>
              <a:spcBef>
                <a:spcPct val="0"/>
              </a:spcBef>
              <a:buNone/>
              <a:defRPr sz="4400" b="1" i="0" kern="1200">
                <a:solidFill>
                  <a:schemeClr val="tx1"/>
                </a:solidFill>
                <a:latin typeface="Source Sans Pro SemiBold" panose="020B0503030403020204" pitchFamily="34" charset="0"/>
                <a:ea typeface="Source Sans Pro SemiBold" panose="020B0503030403020204" pitchFamily="34" charset="0"/>
                <a:cs typeface="+mj-cs"/>
              </a:defRPr>
            </a:lvl1pPr>
          </a:lstStyle>
          <a:p>
            <a:pPr algn="ctr">
              <a:spcBef>
                <a:spcPts val="0"/>
              </a:spcBef>
            </a:pPr>
            <a:r>
              <a:rPr lang="en-US" sz="1600" dirty="0">
                <a:latin typeface="Source Sans Pro" panose="020B0503030403020204" pitchFamily="34" charset="0"/>
                <a:ea typeface="Proxima Nova"/>
                <a:cs typeface="Proxima Nova"/>
                <a:sym typeface="Proxima Nova"/>
              </a:rPr>
              <a:t>Top Solution</a:t>
            </a:r>
          </a:p>
          <a:p>
            <a:pPr algn="ctr">
              <a:spcBef>
                <a:spcPts val="0"/>
              </a:spcBef>
            </a:pPr>
            <a:r>
              <a:rPr lang="en-US" sz="1200" dirty="0">
                <a:latin typeface="Source Sans Pro" panose="020B0503030403020204" pitchFamily="34" charset="0"/>
                <a:ea typeface="Proxima Nova"/>
                <a:cs typeface="Proxima Nova"/>
                <a:sym typeface="Proxima Nova"/>
              </a:rPr>
              <a:t>Guiding officers through what needs to be covered in an interview</a:t>
            </a:r>
          </a:p>
        </p:txBody>
      </p:sp>
      <p:grpSp>
        <p:nvGrpSpPr>
          <p:cNvPr id="33" name="Group 32" descr="Diamond with the word Framing in bold. Under that, the words Prototyping and tested very different lo-fi solutions. On each side of the diamond, the words Many Solutions, Many usability tests, Solution Prioritization, Fewer Solutions.">
            <a:extLst>
              <a:ext uri="{FF2B5EF4-FFF2-40B4-BE49-F238E27FC236}">
                <a16:creationId xmlns:a16="http://schemas.microsoft.com/office/drawing/2014/main" id="{A2E70658-4F8C-4553-A3D0-29EC274A9932}"/>
              </a:ext>
            </a:extLst>
          </p:cNvPr>
          <p:cNvGrpSpPr/>
          <p:nvPr/>
        </p:nvGrpSpPr>
        <p:grpSpPr>
          <a:xfrm>
            <a:off x="7162532" y="3090102"/>
            <a:ext cx="2726250" cy="2726400"/>
            <a:chOff x="7162532" y="3090102"/>
            <a:chExt cx="2726250" cy="2726400"/>
          </a:xfrm>
        </p:grpSpPr>
        <p:sp>
          <p:nvSpPr>
            <p:cNvPr id="12" name="Google Shape;527;p72" descr="Diamond with the word Framing in bold. Under that, &quot;Prototyped and tested very different to-fi solutions&quot;">
              <a:extLst>
                <a:ext uri="{FF2B5EF4-FFF2-40B4-BE49-F238E27FC236}">
                  <a16:creationId xmlns:a16="http://schemas.microsoft.com/office/drawing/2014/main" id="{E04850EF-B55B-E97D-4B57-CDC3AEBA2AE7}"/>
                </a:ext>
              </a:extLst>
            </p:cNvPr>
            <p:cNvSpPr/>
            <p:nvPr/>
          </p:nvSpPr>
          <p:spPr>
            <a:xfrm>
              <a:off x="7162532" y="3090252"/>
              <a:ext cx="2726100" cy="2726100"/>
            </a:xfrm>
            <a:prstGeom prst="diamond">
              <a:avLst/>
            </a:prstGeom>
            <a:solidFill>
              <a:srgbClr val="C1DEE2">
                <a:alpha val="3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 name="Google Shape;528;p72">
              <a:extLst>
                <a:ext uri="{FF2B5EF4-FFF2-40B4-BE49-F238E27FC236}">
                  <a16:creationId xmlns:a16="http://schemas.microsoft.com/office/drawing/2014/main" id="{E0FB16D7-FE8D-A441-C6B6-88896AA92DE0}"/>
                </a:ext>
                <a:ext uri="{C183D7F6-B498-43B3-948B-1728B52AA6E4}">
                  <adec:decorative xmlns:adec="http://schemas.microsoft.com/office/drawing/2017/decorative" val="1"/>
                </a:ext>
              </a:extLst>
            </p:cNvPr>
            <p:cNvCxnSpPr>
              <a:stCxn id="12" idx="1"/>
              <a:endCxn id="12" idx="0"/>
            </p:cNvCxnSpPr>
            <p:nvPr/>
          </p:nvCxnSpPr>
          <p:spPr>
            <a:xfrm rot="10800000" flipH="1">
              <a:off x="7162532" y="3090402"/>
              <a:ext cx="1363200" cy="1362900"/>
            </a:xfrm>
            <a:prstGeom prst="straightConnector1">
              <a:avLst/>
            </a:prstGeom>
            <a:noFill/>
            <a:ln w="9525" cap="flat" cmpd="sng">
              <a:solidFill>
                <a:srgbClr val="C1DEE2"/>
              </a:solidFill>
              <a:prstDash val="solid"/>
              <a:round/>
              <a:headEnd type="none" w="med" len="med"/>
              <a:tailEnd type="triangle" w="med" len="med"/>
            </a:ln>
          </p:spPr>
        </p:cxnSp>
        <p:cxnSp>
          <p:nvCxnSpPr>
            <p:cNvPr id="14" name="Google Shape;529;p72">
              <a:extLst>
                <a:ext uri="{FF2B5EF4-FFF2-40B4-BE49-F238E27FC236}">
                  <a16:creationId xmlns:a16="http://schemas.microsoft.com/office/drawing/2014/main" id="{8235B9B4-BB32-356F-E185-B48056468569}"/>
                </a:ext>
                <a:ext uri="{C183D7F6-B498-43B3-948B-1728B52AA6E4}">
                  <adec:decorative xmlns:adec="http://schemas.microsoft.com/office/drawing/2017/decorative" val="1"/>
                </a:ext>
              </a:extLst>
            </p:cNvPr>
            <p:cNvCxnSpPr>
              <a:stCxn id="12" idx="1"/>
              <a:endCxn id="12" idx="2"/>
            </p:cNvCxnSpPr>
            <p:nvPr/>
          </p:nvCxnSpPr>
          <p:spPr>
            <a:xfrm>
              <a:off x="7162532" y="4453302"/>
              <a:ext cx="1363200" cy="1363200"/>
            </a:xfrm>
            <a:prstGeom prst="straightConnector1">
              <a:avLst/>
            </a:prstGeom>
            <a:noFill/>
            <a:ln w="9525" cap="flat" cmpd="sng">
              <a:solidFill>
                <a:srgbClr val="C1DEE2"/>
              </a:solidFill>
              <a:prstDash val="solid"/>
              <a:round/>
              <a:headEnd type="none" w="med" len="med"/>
              <a:tailEnd type="triangle" w="med" len="med"/>
            </a:ln>
          </p:spPr>
        </p:cxnSp>
        <p:cxnSp>
          <p:nvCxnSpPr>
            <p:cNvPr id="15" name="Google Shape;530;p72">
              <a:extLst>
                <a:ext uri="{FF2B5EF4-FFF2-40B4-BE49-F238E27FC236}">
                  <a16:creationId xmlns:a16="http://schemas.microsoft.com/office/drawing/2014/main" id="{11908ABE-9748-ED62-5EF7-EA4A665D9E0D}"/>
                </a:ext>
                <a:ext uri="{C183D7F6-B498-43B3-948B-1728B52AA6E4}">
                  <adec:decorative xmlns:adec="http://schemas.microsoft.com/office/drawing/2017/decorative" val="1"/>
                </a:ext>
              </a:extLst>
            </p:cNvPr>
            <p:cNvCxnSpPr>
              <a:stCxn id="12" idx="2"/>
            </p:cNvCxnSpPr>
            <p:nvPr/>
          </p:nvCxnSpPr>
          <p:spPr>
            <a:xfrm rot="10800000" flipH="1">
              <a:off x="8525582" y="4453152"/>
              <a:ext cx="1363200" cy="1363200"/>
            </a:xfrm>
            <a:prstGeom prst="straightConnector1">
              <a:avLst/>
            </a:prstGeom>
            <a:noFill/>
            <a:ln w="9525" cap="flat" cmpd="sng">
              <a:solidFill>
                <a:srgbClr val="C1DEE2"/>
              </a:solidFill>
              <a:prstDash val="solid"/>
              <a:round/>
              <a:headEnd type="none" w="med" len="med"/>
              <a:tailEnd type="triangle" w="med" len="med"/>
            </a:ln>
          </p:spPr>
        </p:cxnSp>
        <p:cxnSp>
          <p:nvCxnSpPr>
            <p:cNvPr id="16" name="Google Shape;531;p72">
              <a:extLst>
                <a:ext uri="{FF2B5EF4-FFF2-40B4-BE49-F238E27FC236}">
                  <a16:creationId xmlns:a16="http://schemas.microsoft.com/office/drawing/2014/main" id="{3E75A72B-7AC8-14BE-1594-0373B8BB79A7}"/>
                </a:ext>
                <a:ext uri="{C183D7F6-B498-43B3-948B-1728B52AA6E4}">
                  <adec:decorative xmlns:adec="http://schemas.microsoft.com/office/drawing/2017/decorative" val="1"/>
                </a:ext>
              </a:extLst>
            </p:cNvPr>
            <p:cNvCxnSpPr>
              <a:stCxn id="12" idx="0"/>
            </p:cNvCxnSpPr>
            <p:nvPr/>
          </p:nvCxnSpPr>
          <p:spPr>
            <a:xfrm>
              <a:off x="8525582" y="3090252"/>
              <a:ext cx="1363200" cy="1363200"/>
            </a:xfrm>
            <a:prstGeom prst="straightConnector1">
              <a:avLst/>
            </a:prstGeom>
            <a:noFill/>
            <a:ln w="9525" cap="flat" cmpd="sng">
              <a:solidFill>
                <a:srgbClr val="C1DEE2"/>
              </a:solidFill>
              <a:prstDash val="solid"/>
              <a:round/>
              <a:headEnd type="none" w="med" len="med"/>
              <a:tailEnd type="triangle" w="med" len="med"/>
            </a:ln>
          </p:spPr>
        </p:cxnSp>
        <p:sp>
          <p:nvSpPr>
            <p:cNvPr id="24" name="Google Shape;538;p72">
              <a:extLst>
                <a:ext uri="{FF2B5EF4-FFF2-40B4-BE49-F238E27FC236}">
                  <a16:creationId xmlns:a16="http://schemas.microsoft.com/office/drawing/2014/main" id="{02B683F5-5D7D-ED67-2B04-B9921A3F3EB3}"/>
                </a:ext>
                <a:ext uri="{C183D7F6-B498-43B3-948B-1728B52AA6E4}">
                  <adec:decorative xmlns:adec="http://schemas.microsoft.com/office/drawing/2017/decorative" val="1"/>
                </a:ext>
              </a:extLst>
            </p:cNvPr>
            <p:cNvSpPr txBox="1"/>
            <p:nvPr/>
          </p:nvSpPr>
          <p:spPr>
            <a:xfrm>
              <a:off x="7319731" y="3090102"/>
              <a:ext cx="2440800" cy="2726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dirty="0">
                  <a:latin typeface="Source Sans Pro" panose="020B0503030403020204" pitchFamily="34" charset="0"/>
                  <a:ea typeface="Proxima Nova"/>
                  <a:cs typeface="Proxima Nova"/>
                  <a:sym typeface="Proxima Nova"/>
                </a:rPr>
                <a:t>Framing</a:t>
              </a:r>
              <a:endParaRPr sz="1600" b="1" dirty="0">
                <a:latin typeface="Source Sans Pro" panose="020B0503030403020204" pitchFamily="34" charset="0"/>
                <a:ea typeface="Proxima Nova"/>
                <a:cs typeface="Proxima Nova"/>
                <a:sym typeface="Proxima Nova"/>
              </a:endParaRPr>
            </a:p>
            <a:p>
              <a:pPr marL="0" lvl="0" indent="0" algn="ctr" rtl="0">
                <a:spcBef>
                  <a:spcPts val="0"/>
                </a:spcBef>
                <a:spcAft>
                  <a:spcPts val="0"/>
                </a:spcAft>
                <a:buNone/>
              </a:pPr>
              <a:r>
                <a:rPr lang="en" sz="1200" dirty="0">
                  <a:latin typeface="Source Sans Pro" panose="020B0503030403020204" pitchFamily="34" charset="0"/>
                  <a:ea typeface="Proxima Nova"/>
                  <a:cs typeface="Proxima Nova"/>
                  <a:sym typeface="Proxima Nova"/>
                </a:rPr>
                <a:t>Prototyped and tested very different lo-fi solutions</a:t>
              </a:r>
              <a:endParaRPr sz="1200" dirty="0">
                <a:latin typeface="Source Sans Pro" panose="020B0503030403020204" pitchFamily="34" charset="0"/>
                <a:ea typeface="Proxima Nova"/>
                <a:cs typeface="Proxima Nova"/>
                <a:sym typeface="Proxima Nova"/>
              </a:endParaRPr>
            </a:p>
          </p:txBody>
        </p:sp>
      </p:grpSp>
      <p:sp>
        <p:nvSpPr>
          <p:cNvPr id="25" name="Google Shape;539;p72">
            <a:extLst>
              <a:ext uri="{FF2B5EF4-FFF2-40B4-BE49-F238E27FC236}">
                <a16:creationId xmlns:a16="http://schemas.microsoft.com/office/drawing/2014/main" id="{3B63ECEF-ACDE-25AE-4B31-D4E1C1FA86D9}"/>
              </a:ext>
              <a:ext uri="{C183D7F6-B498-43B3-948B-1728B52AA6E4}">
                <adec:decorative xmlns:adec="http://schemas.microsoft.com/office/drawing/2017/decorative" val="1"/>
              </a:ext>
            </a:extLst>
          </p:cNvPr>
          <p:cNvSpPr txBox="1"/>
          <p:nvPr/>
        </p:nvSpPr>
        <p:spPr>
          <a:xfrm rot="2700381">
            <a:off x="8376485" y="3452596"/>
            <a:ext cx="1912795" cy="366988"/>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FFFFFF"/>
                </a:solidFill>
                <a:latin typeface="Proxima Nova"/>
                <a:ea typeface="Proxima Nova"/>
                <a:cs typeface="Proxima Nova"/>
                <a:sym typeface="Proxima Nova"/>
              </a:rPr>
              <a:t>Solution Prioritization</a:t>
            </a:r>
            <a:endParaRPr sz="1000">
              <a:solidFill>
                <a:srgbClr val="FFFFFF"/>
              </a:solidFill>
              <a:latin typeface="Proxima Nova"/>
              <a:ea typeface="Proxima Nova"/>
              <a:cs typeface="Proxima Nova"/>
              <a:sym typeface="Proxima Nova"/>
            </a:endParaRPr>
          </a:p>
        </p:txBody>
      </p:sp>
      <p:sp>
        <p:nvSpPr>
          <p:cNvPr id="27" name="Google Shape;541;p72">
            <a:extLst>
              <a:ext uri="{FF2B5EF4-FFF2-40B4-BE49-F238E27FC236}">
                <a16:creationId xmlns:a16="http://schemas.microsoft.com/office/drawing/2014/main" id="{8D78D582-97FA-3429-9A80-30975FA0963A}"/>
              </a:ext>
              <a:ext uri="{C183D7F6-B498-43B3-948B-1728B52AA6E4}">
                <adec:decorative xmlns:adec="http://schemas.microsoft.com/office/drawing/2017/decorative" val="1"/>
              </a:ext>
            </a:extLst>
          </p:cNvPr>
          <p:cNvSpPr txBox="1"/>
          <p:nvPr/>
        </p:nvSpPr>
        <p:spPr>
          <a:xfrm rot="-2699619">
            <a:off x="8369460" y="5075896"/>
            <a:ext cx="1912795" cy="366988"/>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latin typeface="Source Sans Pro" panose="020B0503030403020204" pitchFamily="34" charset="0"/>
                <a:ea typeface="Proxima Nova"/>
                <a:cs typeface="Proxima Nova"/>
                <a:sym typeface="Proxima Nova"/>
              </a:rPr>
              <a:t>Fewer Solutions</a:t>
            </a:r>
            <a:endParaRPr sz="1000">
              <a:latin typeface="Source Sans Pro" panose="020B0503030403020204" pitchFamily="34" charset="0"/>
              <a:ea typeface="Proxima Nova"/>
              <a:cs typeface="Proxima Nova"/>
              <a:sym typeface="Proxima Nova"/>
            </a:endParaRPr>
          </a:p>
        </p:txBody>
      </p:sp>
      <p:sp>
        <p:nvSpPr>
          <p:cNvPr id="26" name="Google Shape;540;p72">
            <a:extLst>
              <a:ext uri="{FF2B5EF4-FFF2-40B4-BE49-F238E27FC236}">
                <a16:creationId xmlns:a16="http://schemas.microsoft.com/office/drawing/2014/main" id="{7499C032-A012-E814-27A7-E3E6D9F406FD}"/>
              </a:ext>
              <a:ext uri="{C183D7F6-B498-43B3-948B-1728B52AA6E4}">
                <adec:decorative xmlns:adec="http://schemas.microsoft.com/office/drawing/2017/decorative" val="1"/>
              </a:ext>
            </a:extLst>
          </p:cNvPr>
          <p:cNvSpPr txBox="1"/>
          <p:nvPr/>
        </p:nvSpPr>
        <p:spPr>
          <a:xfrm rot="2700381">
            <a:off x="6757410" y="5064658"/>
            <a:ext cx="1912795" cy="366988"/>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latin typeface="Source Sans Pro" panose="020B0503030403020204" pitchFamily="34" charset="0"/>
                <a:ea typeface="Proxima Nova"/>
                <a:cs typeface="Proxima Nova"/>
                <a:sym typeface="Proxima Nova"/>
              </a:rPr>
              <a:t>Many Solutions</a:t>
            </a:r>
            <a:endParaRPr sz="1000">
              <a:latin typeface="Source Sans Pro" panose="020B0503030403020204" pitchFamily="34" charset="0"/>
              <a:ea typeface="Proxima Nova"/>
              <a:cs typeface="Proxima Nova"/>
              <a:sym typeface="Proxima Nova"/>
            </a:endParaRPr>
          </a:p>
        </p:txBody>
      </p:sp>
      <p:sp>
        <p:nvSpPr>
          <p:cNvPr id="30" name="Google Shape;533;p72">
            <a:extLst>
              <a:ext uri="{FF2B5EF4-FFF2-40B4-BE49-F238E27FC236}">
                <a16:creationId xmlns:a16="http://schemas.microsoft.com/office/drawing/2014/main" id="{7830C98C-AF49-252F-7E50-8F189DF520C8}"/>
              </a:ext>
              <a:ext uri="{C183D7F6-B498-43B3-948B-1728B52AA6E4}">
                <adec:decorative xmlns:adec="http://schemas.microsoft.com/office/drawing/2017/decorative" val="1"/>
              </a:ext>
            </a:extLst>
          </p:cNvPr>
          <p:cNvSpPr txBox="1"/>
          <p:nvPr/>
        </p:nvSpPr>
        <p:spPr>
          <a:xfrm rot="-2699619">
            <a:off x="6770272" y="3464008"/>
            <a:ext cx="1912795" cy="366988"/>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latin typeface="Source Sans Pro" panose="020B0503030403020204" pitchFamily="34" charset="0"/>
                <a:ea typeface="Proxima Nova"/>
                <a:cs typeface="Proxima Nova"/>
                <a:sym typeface="Proxima Nova"/>
              </a:rPr>
              <a:t>Many usability tests</a:t>
            </a:r>
            <a:endParaRPr sz="1000">
              <a:latin typeface="Source Sans Pro" panose="020B0503030403020204" pitchFamily="34" charset="0"/>
              <a:ea typeface="Proxima Nova"/>
              <a:cs typeface="Proxima Nova"/>
              <a:sym typeface="Proxima Nova"/>
            </a:endParaRPr>
          </a:p>
        </p:txBody>
      </p:sp>
      <p:sp>
        <p:nvSpPr>
          <p:cNvPr id="23" name="Google Shape;537;p72">
            <a:extLst>
              <a:ext uri="{FF2B5EF4-FFF2-40B4-BE49-F238E27FC236}">
                <a16:creationId xmlns:a16="http://schemas.microsoft.com/office/drawing/2014/main" id="{15F318C8-D094-2C1C-4C55-ECDD5FCE7C88}"/>
              </a:ext>
              <a:ext uri="{C183D7F6-B498-43B3-948B-1728B52AA6E4}">
                <adec:decorative xmlns:adec="http://schemas.microsoft.com/office/drawing/2017/decorative" val="1"/>
              </a:ext>
            </a:extLst>
          </p:cNvPr>
          <p:cNvSpPr txBox="1"/>
          <p:nvPr/>
        </p:nvSpPr>
        <p:spPr>
          <a:xfrm rot="-2699619">
            <a:off x="6758835" y="3464008"/>
            <a:ext cx="1912795" cy="366988"/>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sz="1000" dirty="0">
              <a:latin typeface="Proxima Nova"/>
              <a:ea typeface="Proxima Nova"/>
              <a:cs typeface="Proxima Nova"/>
              <a:sym typeface="Proxima Nova"/>
            </a:endParaRPr>
          </a:p>
        </p:txBody>
      </p:sp>
      <p:cxnSp>
        <p:nvCxnSpPr>
          <p:cNvPr id="17" name="Google Shape;532;p72" descr="Arrow up">
            <a:extLst>
              <a:ext uri="{FF2B5EF4-FFF2-40B4-BE49-F238E27FC236}">
                <a16:creationId xmlns:a16="http://schemas.microsoft.com/office/drawing/2014/main" id="{1F163E0A-DA63-35D8-6C31-B97D8ED4EEE5}"/>
              </a:ext>
              <a:ext uri="{C183D7F6-B498-43B3-948B-1728B52AA6E4}">
                <adec:decorative xmlns:adec="http://schemas.microsoft.com/office/drawing/2017/decorative" val="0"/>
              </a:ext>
            </a:extLst>
          </p:cNvPr>
          <p:cNvCxnSpPr>
            <a:cxnSpLocks/>
          </p:cNvCxnSpPr>
          <p:nvPr/>
        </p:nvCxnSpPr>
        <p:spPr>
          <a:xfrm rot="10800000">
            <a:off x="10070207" y="2962902"/>
            <a:ext cx="0" cy="1346400"/>
          </a:xfrm>
          <a:prstGeom prst="straightConnector1">
            <a:avLst/>
          </a:prstGeom>
          <a:noFill/>
          <a:ln w="9525" cap="flat" cmpd="sng">
            <a:solidFill>
              <a:srgbClr val="C1DEE2"/>
            </a:solidFill>
            <a:prstDash val="solid"/>
            <a:round/>
            <a:headEnd type="none" w="med" len="med"/>
            <a:tailEnd type="triangle" w="med" len="med"/>
          </a:ln>
        </p:spPr>
      </p:cxnSp>
      <p:sp>
        <p:nvSpPr>
          <p:cNvPr id="29" name="Google Shape;543;p72" descr="Circle">
            <a:extLst>
              <a:ext uri="{FF2B5EF4-FFF2-40B4-BE49-F238E27FC236}">
                <a16:creationId xmlns:a16="http://schemas.microsoft.com/office/drawing/2014/main" id="{BBE2E421-248E-7755-99B4-5101547DA19C}"/>
              </a:ext>
            </a:extLst>
          </p:cNvPr>
          <p:cNvSpPr/>
          <p:nvPr/>
        </p:nvSpPr>
        <p:spPr>
          <a:xfrm>
            <a:off x="9926207" y="4309302"/>
            <a:ext cx="288000" cy="288000"/>
          </a:xfrm>
          <a:prstGeom prst="ellipse">
            <a:avLst/>
          </a:prstGeom>
          <a:solidFill>
            <a:srgbClr val="89C5CC"/>
          </a:solidFill>
          <a:ln w="38100" cap="flat" cmpd="sng">
            <a:solidFill>
              <a:srgbClr val="C1DEE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535;p72">
            <a:extLst>
              <a:ext uri="{FF2B5EF4-FFF2-40B4-BE49-F238E27FC236}">
                <a16:creationId xmlns:a16="http://schemas.microsoft.com/office/drawing/2014/main" id="{2BCD267C-DEF7-8872-01D5-5535D4DB732E}"/>
              </a:ext>
              <a:ext uri="{C183D7F6-B498-43B3-948B-1728B52AA6E4}">
                <adec:decorative xmlns:adec="http://schemas.microsoft.com/office/drawing/2017/decorative" val="1"/>
              </a:ext>
            </a:extLst>
          </p:cNvPr>
          <p:cNvSpPr txBox="1"/>
          <p:nvPr/>
        </p:nvSpPr>
        <p:spPr>
          <a:xfrm rot="2700381">
            <a:off x="8414164" y="3520152"/>
            <a:ext cx="1912795" cy="366988"/>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latin typeface="Source Sans Pro" panose="020B0503030403020204" pitchFamily="34" charset="0"/>
                <a:ea typeface="Proxima Nova"/>
                <a:cs typeface="Proxima Nova"/>
                <a:sym typeface="Proxima Nova"/>
              </a:rPr>
              <a:t>Solution Prioritization</a:t>
            </a:r>
            <a:endParaRPr sz="1000">
              <a:latin typeface="Source Sans Pro" panose="020B0503030403020204" pitchFamily="34" charset="0"/>
              <a:ea typeface="Proxima Nova"/>
              <a:cs typeface="Proxima Nova"/>
              <a:sym typeface="Proxima Nova"/>
            </a:endParaRPr>
          </a:p>
        </p:txBody>
      </p:sp>
      <p:sp>
        <p:nvSpPr>
          <p:cNvPr id="3" name="Slide Number Placeholder 2">
            <a:extLst>
              <a:ext uri="{FF2B5EF4-FFF2-40B4-BE49-F238E27FC236}">
                <a16:creationId xmlns:a16="http://schemas.microsoft.com/office/drawing/2014/main" id="{660DB98C-CA45-9385-4190-60C1D18F8167}"/>
              </a:ext>
            </a:extLst>
          </p:cNvPr>
          <p:cNvSpPr>
            <a:spLocks noGrp="1"/>
          </p:cNvSpPr>
          <p:nvPr>
            <p:ph type="sldNum" sz="quarter" idx="4"/>
          </p:nvPr>
        </p:nvSpPr>
        <p:spPr/>
        <p:txBody>
          <a:bodyPr/>
          <a:lstStyle/>
          <a:p>
            <a:fld id="{A69EEC5E-96CE-EC42-B151-A0E1D1F23C5F}" type="slidenum">
              <a:rPr lang="en-US" smtClean="0"/>
              <a:t>8</a:t>
            </a:fld>
            <a:endParaRPr lang="en-US"/>
          </a:p>
        </p:txBody>
      </p:sp>
    </p:spTree>
    <p:extLst>
      <p:ext uri="{BB962C8B-B14F-4D97-AF65-F5344CB8AC3E}">
        <p14:creationId xmlns:p14="http://schemas.microsoft.com/office/powerpoint/2010/main" val="13627765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A64BCBB-A607-5770-5A35-26915153EAB7}"/>
              </a:ext>
            </a:extLst>
          </p:cNvPr>
          <p:cNvSpPr>
            <a:spLocks noGrp="1"/>
          </p:cNvSpPr>
          <p:nvPr>
            <p:ph type="title"/>
          </p:nvPr>
        </p:nvSpPr>
        <p:spPr/>
        <p:txBody>
          <a:bodyPr>
            <a:normAutofit/>
          </a:bodyPr>
          <a:lstStyle/>
          <a:p>
            <a:r>
              <a:rPr lang="en-US" dirty="0"/>
              <a:t>Problem Statement</a:t>
            </a:r>
          </a:p>
        </p:txBody>
      </p:sp>
      <p:sp>
        <p:nvSpPr>
          <p:cNvPr id="12" name="Content Placeholder 1">
            <a:extLst>
              <a:ext uri="{FF2B5EF4-FFF2-40B4-BE49-F238E27FC236}">
                <a16:creationId xmlns:a16="http://schemas.microsoft.com/office/drawing/2014/main" id="{C205944D-190E-6924-4BD1-5F623731E58F}"/>
              </a:ext>
            </a:extLst>
          </p:cNvPr>
          <p:cNvSpPr>
            <a:spLocks noGrp="1"/>
          </p:cNvSpPr>
          <p:nvPr>
            <p:ph idx="1"/>
          </p:nvPr>
        </p:nvSpPr>
        <p:spPr/>
        <p:txBody>
          <a:bodyPr anchor="ctr">
            <a:normAutofit/>
          </a:bodyPr>
          <a:lstStyle/>
          <a:p>
            <a:pPr marL="0" indent="0" fontAlgn="base">
              <a:buNone/>
            </a:pPr>
            <a:r>
              <a:rPr lang="en-US" sz="1800" dirty="0">
                <a:latin typeface="Source Sans Pro" panose="020B0503030403020204" pitchFamily="34" charset="0"/>
              </a:rPr>
              <a:t>I am an officer </a:t>
            </a:r>
            <a:r>
              <a:rPr lang="en-US" sz="1800" b="1" dirty="0">
                <a:latin typeface="Source Sans Pro" panose="020B0503030403020204" pitchFamily="34" charset="0"/>
              </a:rPr>
              <a:t>inexperienced in this case type</a:t>
            </a:r>
          </a:p>
          <a:p>
            <a:pPr marL="0" indent="0" fontAlgn="base">
              <a:lnSpc>
                <a:spcPct val="110000"/>
              </a:lnSpc>
              <a:buNone/>
            </a:pPr>
            <a:r>
              <a:rPr lang="en-US" sz="1800" dirty="0"/>
              <a:t>Trying to conduct a </a:t>
            </a:r>
            <a:r>
              <a:rPr lang="en-US" sz="1800" b="1" dirty="0"/>
              <a:t>thorough, legally sufficient, and just interview​</a:t>
            </a:r>
          </a:p>
          <a:p>
            <a:pPr marL="0" indent="0" fontAlgn="base">
              <a:lnSpc>
                <a:spcPct val="110000"/>
              </a:lnSpc>
              <a:buNone/>
            </a:pPr>
            <a:r>
              <a:rPr lang="en-US" sz="1800" dirty="0"/>
              <a:t>But I have trouble </a:t>
            </a:r>
            <a:r>
              <a:rPr lang="en-US" sz="1800" b="1" dirty="0"/>
              <a:t>keeping track of all the important details​</a:t>
            </a:r>
          </a:p>
          <a:p>
            <a:pPr marL="0" indent="0" fontAlgn="base">
              <a:lnSpc>
                <a:spcPct val="110000"/>
              </a:lnSpc>
              <a:buNone/>
            </a:pPr>
            <a:r>
              <a:rPr lang="en-US" sz="1800" dirty="0"/>
              <a:t>Because there are  </a:t>
            </a:r>
            <a:r>
              <a:rPr lang="en-US" sz="1800" b="1" dirty="0"/>
              <a:t>too many aspects to explore ​</a:t>
            </a:r>
          </a:p>
          <a:p>
            <a:pPr marL="0" indent="0" fontAlgn="base">
              <a:lnSpc>
                <a:spcPct val="110000"/>
              </a:lnSpc>
              <a:buNone/>
            </a:pPr>
            <a:r>
              <a:rPr lang="en-US" sz="1800" dirty="0"/>
              <a:t>Which makes me feel </a:t>
            </a:r>
            <a:r>
              <a:rPr lang="en-US" sz="1800" b="1" dirty="0"/>
              <a:t>burned out by re-work​</a:t>
            </a:r>
          </a:p>
        </p:txBody>
      </p:sp>
      <p:sp>
        <p:nvSpPr>
          <p:cNvPr id="2" name="Slide Number Placeholder 1">
            <a:extLst>
              <a:ext uri="{FF2B5EF4-FFF2-40B4-BE49-F238E27FC236}">
                <a16:creationId xmlns:a16="http://schemas.microsoft.com/office/drawing/2014/main" id="{07F58611-ED03-4D5C-EFDF-06551F92453A}"/>
              </a:ext>
            </a:extLst>
          </p:cNvPr>
          <p:cNvSpPr>
            <a:spLocks noGrp="1"/>
          </p:cNvSpPr>
          <p:nvPr>
            <p:ph type="sldNum" sz="quarter" idx="4"/>
          </p:nvPr>
        </p:nvSpPr>
        <p:spPr/>
        <p:txBody>
          <a:bodyPr/>
          <a:lstStyle/>
          <a:p>
            <a:fld id="{A69EEC5E-96CE-EC42-B151-A0E1D1F23C5F}" type="slidenum">
              <a:rPr lang="en-US" smtClean="0"/>
              <a:t>9</a:t>
            </a:fld>
            <a:endParaRPr lang="en-US"/>
          </a:p>
        </p:txBody>
      </p:sp>
    </p:spTree>
    <p:extLst>
      <p:ext uri="{BB962C8B-B14F-4D97-AF65-F5344CB8AC3E}">
        <p14:creationId xmlns:p14="http://schemas.microsoft.com/office/powerpoint/2010/main" val="2726508210"/>
      </p:ext>
    </p:extLst>
  </p:cSld>
  <p:clrMapOvr>
    <a:masterClrMapping/>
  </p:clrMapOvr>
</p:sld>
</file>

<file path=ppt/theme/theme1.xml><?xml version="1.0" encoding="utf-8"?>
<a:theme xmlns:a="http://schemas.openxmlformats.org/drawingml/2006/main" name="Global-Theme">
  <a:themeElements>
    <a:clrScheme name="Custom 4">
      <a:dk1>
        <a:srgbClr val="102F4E"/>
      </a:dk1>
      <a:lt1>
        <a:srgbClr val="005EA3"/>
      </a:lt1>
      <a:dk2>
        <a:srgbClr val="444B5C"/>
      </a:dk2>
      <a:lt2>
        <a:srgbClr val="E1F2F8"/>
      </a:lt2>
      <a:accent1>
        <a:srgbClr val="005EA2"/>
      </a:accent1>
      <a:accent2>
        <a:srgbClr val="102F4E"/>
      </a:accent2>
      <a:accent3>
        <a:srgbClr val="005465"/>
      </a:accent3>
      <a:accent4>
        <a:srgbClr val="471F28"/>
      </a:accent4>
      <a:accent5>
        <a:srgbClr val="224331"/>
      </a:accent5>
      <a:accent6>
        <a:srgbClr val="2C303A"/>
      </a:accent6>
      <a:hlink>
        <a:srgbClr val="005EA3"/>
      </a:hlink>
      <a:folHlink>
        <a:srgbClr val="102E4D"/>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lobal-Template" id="{1291B255-B003-154A-9D85-FB9B0357E3C9}" vid="{D75993BD-DF89-B84B-93FC-204EE68FF60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Global-Theme</Template>
  <TotalTime>141</TotalTime>
  <Words>1736</Words>
  <Application>Microsoft Office PowerPoint</Application>
  <PresentationFormat>Widescreen</PresentationFormat>
  <Paragraphs>307</Paragraphs>
  <Slides>47</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47</vt:i4>
      </vt:variant>
    </vt:vector>
  </HeadingPairs>
  <TitlesOfParts>
    <vt:vector size="53" baseType="lpstr">
      <vt:lpstr>Arial</vt:lpstr>
      <vt:lpstr>Calibri</vt:lpstr>
      <vt:lpstr>Proxima Nova</vt:lpstr>
      <vt:lpstr>Source Sans Pro</vt:lpstr>
      <vt:lpstr>Source Sans Pro SemiBold</vt:lpstr>
      <vt:lpstr>Global-Theme</vt:lpstr>
      <vt:lpstr>Designing the Refugee and Asylum Interview Experience</vt:lpstr>
      <vt:lpstr>What is a Refugee / Asylum interview?</vt:lpstr>
      <vt:lpstr>Refugee / Asylum Interview</vt:lpstr>
      <vt:lpstr>Interview Times &amp; GINA Completions by Officer</vt:lpstr>
      <vt:lpstr>Make RAIO Interviews Better</vt:lpstr>
      <vt:lpstr>Goals</vt:lpstr>
      <vt:lpstr>Defining the Problem</vt:lpstr>
      <vt:lpstr>Process</vt:lpstr>
      <vt:lpstr>Problem Statement</vt:lpstr>
      <vt:lpstr>Initial Solutioning</vt:lpstr>
      <vt:lpstr>Vision</vt:lpstr>
      <vt:lpstr>Initial Outcomes</vt:lpstr>
      <vt:lpstr>Testing various solutions….</vt:lpstr>
      <vt:lpstr>Pilot at Arlington Asylum Office and Lean MVP</vt:lpstr>
      <vt:lpstr>Pilot Feedback</vt:lpstr>
      <vt:lpstr>Make APSO Interviews Better</vt:lpstr>
      <vt:lpstr>Defining the Problem</vt:lpstr>
      <vt:lpstr>Defining the Problem</vt:lpstr>
      <vt:lpstr>Problem Statement</vt:lpstr>
      <vt:lpstr>APSO Solutioning</vt:lpstr>
      <vt:lpstr>APSO Outcomes</vt:lpstr>
      <vt:lpstr>Content is up to date and reliable</vt:lpstr>
      <vt:lpstr>Results</vt:lpstr>
      <vt:lpstr>No duplication</vt:lpstr>
      <vt:lpstr>And then COVID happened…</vt:lpstr>
      <vt:lpstr>Get signatures with minimal physical contact</vt:lpstr>
      <vt:lpstr>Defining the Problem</vt:lpstr>
      <vt:lpstr>Where we started</vt:lpstr>
      <vt:lpstr>Two Main Hurdles</vt:lpstr>
      <vt:lpstr>Remote Interviews Solutioning</vt:lpstr>
      <vt:lpstr>Remote Interview Outcomes</vt:lpstr>
      <vt:lpstr>Applicant Navigation</vt:lpstr>
      <vt:lpstr>Officer Control</vt:lpstr>
      <vt:lpstr>Feedback</vt:lpstr>
      <vt:lpstr>And then Afghanistan fell…</vt:lpstr>
      <vt:lpstr>Make Refugee Interviews Better</vt:lpstr>
      <vt:lpstr>Defining the Problem</vt:lpstr>
      <vt:lpstr>Discovery</vt:lpstr>
      <vt:lpstr>Refugee Solutioning</vt:lpstr>
      <vt:lpstr>Refugee Outcomes</vt:lpstr>
      <vt:lpstr>Officers don’t lose work offline</vt:lpstr>
      <vt:lpstr>Results</vt:lpstr>
      <vt:lpstr>ROs complete assessment in GINA</vt:lpstr>
      <vt:lpstr>On the ground!</vt:lpstr>
      <vt:lpstr>ROs complete assessment in GINA</vt:lpstr>
      <vt:lpstr>Results</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Gandolfi, Taylor S</dc:creator>
  <cp:lastModifiedBy>LauraJChidlow</cp:lastModifiedBy>
  <cp:revision>9</cp:revision>
  <dcterms:created xsi:type="dcterms:W3CDTF">2022-05-23T17:33:57Z</dcterms:created>
  <dcterms:modified xsi:type="dcterms:W3CDTF">2022-06-02T18:15:47Z</dcterms:modified>
</cp:coreProperties>
</file>

<file path=docProps/thumbnail.jpeg>
</file>